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69" r:id="rId3"/>
    <p:sldId id="270" r:id="rId4"/>
    <p:sldId id="257" r:id="rId5"/>
    <p:sldId id="258" r:id="rId6"/>
    <p:sldId id="259" r:id="rId7"/>
    <p:sldId id="260" r:id="rId8"/>
    <p:sldId id="261" r:id="rId9"/>
    <p:sldId id="262" r:id="rId10"/>
    <p:sldId id="266" r:id="rId11"/>
    <p:sldId id="267" r:id="rId12"/>
    <p:sldId id="273" r:id="rId13"/>
    <p:sldId id="268" r:id="rId14"/>
    <p:sldId id="271" r:id="rId15"/>
    <p:sldId id="272" r:id="rId16"/>
  </p:sldIdLst>
  <p:sldSz cx="9144000" cy="6858000" type="screen4x3"/>
  <p:notesSz cx="6858000" cy="9144000"/>
  <p:defaultTextStyle>
    <a:defPPr>
      <a:defRPr lang="ja-JP"/>
    </a:defPPr>
    <a:lvl1pPr algn="l" rtl="0" fontAlgn="base">
      <a:spcBef>
        <a:spcPct val="0"/>
      </a:spcBef>
      <a:spcAft>
        <a:spcPct val="0"/>
      </a:spcAft>
      <a:defRPr kumimoji="1" sz="2400" kern="1200">
        <a:solidFill>
          <a:schemeClr val="tx1"/>
        </a:solidFill>
        <a:latin typeface="Times New Roman" pitchFamily="18" charset="-70"/>
        <a:ea typeface="ＭＳ Ｐゴシック" pitchFamily="50" charset="-128"/>
        <a:cs typeface="+mn-cs"/>
      </a:defRPr>
    </a:lvl1pPr>
    <a:lvl2pPr marL="457200" algn="l" rtl="0" fontAlgn="base">
      <a:spcBef>
        <a:spcPct val="0"/>
      </a:spcBef>
      <a:spcAft>
        <a:spcPct val="0"/>
      </a:spcAft>
      <a:defRPr kumimoji="1" sz="2400" kern="1200">
        <a:solidFill>
          <a:schemeClr val="tx1"/>
        </a:solidFill>
        <a:latin typeface="Times New Roman" pitchFamily="18" charset="-70"/>
        <a:ea typeface="ＭＳ Ｐゴシック" pitchFamily="50" charset="-128"/>
        <a:cs typeface="+mn-cs"/>
      </a:defRPr>
    </a:lvl2pPr>
    <a:lvl3pPr marL="914400" algn="l" rtl="0" fontAlgn="base">
      <a:spcBef>
        <a:spcPct val="0"/>
      </a:spcBef>
      <a:spcAft>
        <a:spcPct val="0"/>
      </a:spcAft>
      <a:defRPr kumimoji="1" sz="2400" kern="1200">
        <a:solidFill>
          <a:schemeClr val="tx1"/>
        </a:solidFill>
        <a:latin typeface="Times New Roman" pitchFamily="18" charset="-70"/>
        <a:ea typeface="ＭＳ Ｐゴシック" pitchFamily="50" charset="-128"/>
        <a:cs typeface="+mn-cs"/>
      </a:defRPr>
    </a:lvl3pPr>
    <a:lvl4pPr marL="1371600" algn="l" rtl="0" fontAlgn="base">
      <a:spcBef>
        <a:spcPct val="0"/>
      </a:spcBef>
      <a:spcAft>
        <a:spcPct val="0"/>
      </a:spcAft>
      <a:defRPr kumimoji="1" sz="2400" kern="1200">
        <a:solidFill>
          <a:schemeClr val="tx1"/>
        </a:solidFill>
        <a:latin typeface="Times New Roman" pitchFamily="18" charset="-70"/>
        <a:ea typeface="ＭＳ Ｐゴシック" pitchFamily="50" charset="-128"/>
        <a:cs typeface="+mn-cs"/>
      </a:defRPr>
    </a:lvl4pPr>
    <a:lvl5pPr marL="1828800" algn="l" rtl="0" fontAlgn="base">
      <a:spcBef>
        <a:spcPct val="0"/>
      </a:spcBef>
      <a:spcAft>
        <a:spcPct val="0"/>
      </a:spcAft>
      <a:defRPr kumimoji="1" sz="2400" kern="1200">
        <a:solidFill>
          <a:schemeClr val="tx1"/>
        </a:solidFill>
        <a:latin typeface="Times New Roman" pitchFamily="18" charset="-70"/>
        <a:ea typeface="ＭＳ Ｐゴシック" pitchFamily="50" charset="-128"/>
        <a:cs typeface="+mn-cs"/>
      </a:defRPr>
    </a:lvl5pPr>
    <a:lvl6pPr marL="2286000" algn="l" defTabSz="914400" rtl="0" eaLnBrk="1" latinLnBrk="0" hangingPunct="1">
      <a:defRPr kumimoji="1" sz="2400" kern="1200">
        <a:solidFill>
          <a:schemeClr val="tx1"/>
        </a:solidFill>
        <a:latin typeface="Times New Roman" pitchFamily="18" charset="-70"/>
        <a:ea typeface="ＭＳ Ｐゴシック" pitchFamily="50" charset="-128"/>
        <a:cs typeface="+mn-cs"/>
      </a:defRPr>
    </a:lvl6pPr>
    <a:lvl7pPr marL="2743200" algn="l" defTabSz="914400" rtl="0" eaLnBrk="1" latinLnBrk="0" hangingPunct="1">
      <a:defRPr kumimoji="1" sz="2400" kern="1200">
        <a:solidFill>
          <a:schemeClr val="tx1"/>
        </a:solidFill>
        <a:latin typeface="Times New Roman" pitchFamily="18" charset="-70"/>
        <a:ea typeface="ＭＳ Ｐゴシック" pitchFamily="50" charset="-128"/>
        <a:cs typeface="+mn-cs"/>
      </a:defRPr>
    </a:lvl7pPr>
    <a:lvl8pPr marL="3200400" algn="l" defTabSz="914400" rtl="0" eaLnBrk="1" latinLnBrk="0" hangingPunct="1">
      <a:defRPr kumimoji="1" sz="2400" kern="1200">
        <a:solidFill>
          <a:schemeClr val="tx1"/>
        </a:solidFill>
        <a:latin typeface="Times New Roman" pitchFamily="18" charset="-70"/>
        <a:ea typeface="ＭＳ Ｐゴシック" pitchFamily="50" charset="-128"/>
        <a:cs typeface="+mn-cs"/>
      </a:defRPr>
    </a:lvl8pPr>
    <a:lvl9pPr marL="3657600" algn="l" defTabSz="914400" rtl="0" eaLnBrk="1" latinLnBrk="0" hangingPunct="1">
      <a:defRPr kumimoji="1" sz="2400" kern="1200">
        <a:solidFill>
          <a:schemeClr val="tx1"/>
        </a:solidFill>
        <a:latin typeface="Times New Roman" pitchFamily="18" charset="-7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66"/>
    <a:srgbClr val="FFCC99"/>
    <a:srgbClr val="FFFF99"/>
    <a:srgbClr val="99FFCC"/>
    <a:srgbClr val="CCFFCC"/>
    <a:srgbClr val="FDC9FB"/>
    <a:srgbClr val="FFCCFF"/>
    <a:srgbClr val="CCEC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8" d="100"/>
          <a:sy n="88" d="100"/>
        </p:scale>
        <p:origin x="-146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1812" y="-96"/>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1026"/>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ltLang="ja-JP"/>
          </a:p>
        </p:txBody>
      </p:sp>
      <p:sp>
        <p:nvSpPr>
          <p:cNvPr id="7171" name="Rectangle 1027"/>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ltLang="ja-JP"/>
          </a:p>
        </p:txBody>
      </p:sp>
      <p:sp>
        <p:nvSpPr>
          <p:cNvPr id="17412" name="Rectangle 1028"/>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7173" name="Rectangle 1029"/>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7174" name="Rectangle 1030"/>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ltLang="ja-JP"/>
          </a:p>
        </p:txBody>
      </p:sp>
      <p:sp>
        <p:nvSpPr>
          <p:cNvPr id="7175" name="Rectangle 1031"/>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12F11081-0A55-4CD3-9668-4217A54790B7}"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7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7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7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7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7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031"/>
          <p:cNvSpPr>
            <a:spLocks noGrp="1" noChangeArrowheads="1"/>
          </p:cNvSpPr>
          <p:nvPr>
            <p:ph type="sldNum" sz="quarter" idx="5"/>
          </p:nvPr>
        </p:nvSpPr>
        <p:spPr>
          <a:noFill/>
        </p:spPr>
        <p:txBody>
          <a:bodyPr/>
          <a:lstStyle/>
          <a:p>
            <a:fld id="{BD483990-2812-4C53-ABB4-E8B3EB14D5DE}" type="slidenum">
              <a:rPr lang="en-US" altLang="ja-JP"/>
              <a:pPr/>
              <a:t>1</a:t>
            </a:fld>
            <a:endParaRPr lang="en-US" altLang="ja-JP"/>
          </a:p>
        </p:txBody>
      </p:sp>
      <p:sp>
        <p:nvSpPr>
          <p:cNvPr id="18435" name="Rectangle 2"/>
          <p:cNvSpPr>
            <a:spLocks noChangeArrowheads="1" noTextEdit="1"/>
          </p:cNvSpPr>
          <p:nvPr>
            <p:ph type="sldImg"/>
          </p:nvPr>
        </p:nvSpPr>
        <p:spPr>
          <a:ln/>
        </p:spPr>
      </p:sp>
      <p:sp>
        <p:nvSpPr>
          <p:cNvPr id="18436" name="Rectangle 3"/>
          <p:cNvSpPr>
            <a:spLocks noGrp="1" noChangeArrowheads="1"/>
          </p:cNvSpPr>
          <p:nvPr>
            <p:ph type="body" idx="1"/>
          </p:nvPr>
        </p:nvSpPr>
        <p:spPr>
          <a:noFill/>
          <a:ln/>
        </p:spPr>
        <p:txBody>
          <a:bodyPr/>
          <a:lstStyle/>
          <a:p>
            <a:pPr eaLnBrk="1" hangingPunct="1"/>
            <a:endParaRPr lang="ja-JP"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15A1AC49-6E84-489E-99AE-DBBA448E249D}" type="slidenum">
              <a:rPr lang="en-US" altLang="ja-JP"/>
              <a:pPr>
                <a:defRPr/>
              </a:pPr>
              <a:t>&lt;#&gt;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22E62973-75FE-4523-90D5-33FF7559B4DD}" type="slidenum">
              <a:rPr lang="en-US" altLang="ja-JP"/>
              <a:pPr>
                <a:defRPr/>
              </a:pPr>
              <a:t>&lt;#&gt;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09600"/>
            <a:ext cx="1943100" cy="54864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685800" y="609600"/>
            <a:ext cx="5676900" cy="54864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46EFBC6E-CFEA-46CC-9535-D7AAF8FB222E}" type="slidenum">
              <a:rPr lang="en-US" altLang="ja-JP"/>
              <a:pPr>
                <a:defRPr/>
              </a:pPr>
              <a:t>&lt;#&gt;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F39AB3DE-0B7D-4155-AE32-CAF0BDB2E0CA}" type="slidenum">
              <a:rPr lang="en-US" altLang="ja-JP"/>
              <a:pPr>
                <a:defRPr/>
              </a:pPr>
              <a:t>&lt;#&gt;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5129674F-F53E-45A2-B682-8D219132E669}" type="slidenum">
              <a:rPr lang="en-US" altLang="ja-JP"/>
              <a:pPr>
                <a:defRPr/>
              </a:pPr>
              <a:t>&lt;#&gt;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0D547971-2DF4-4F6A-9BDF-2585D331BE3F}" type="slidenum">
              <a:rPr lang="en-US" altLang="ja-JP"/>
              <a:pPr>
                <a:defRPr/>
              </a:pPr>
              <a:t>&lt;#&gt;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A4130CBC-D8BE-4EB8-B43B-4F408BE7BF69}" type="slidenum">
              <a:rPr lang="en-US" altLang="ja-JP"/>
              <a:pPr>
                <a:defRPr/>
              </a:pPr>
              <a:t>&lt;#&gt;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F40D3F79-C680-45B2-82C1-82583B057E66}" type="slidenum">
              <a:rPr lang="en-US" altLang="ja-JP"/>
              <a:pPr>
                <a:defRPr/>
              </a:pPr>
              <a:t>&lt;#&gt;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20D34680-D3EB-46F1-A1F3-DC8D1596D5D8}" type="slidenum">
              <a:rPr lang="en-US" altLang="ja-JP"/>
              <a:pPr>
                <a:defRPr/>
              </a:pPr>
              <a:t>&lt;#&gt;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00D92F54-18FD-4666-95CD-3D15D90F0983}" type="slidenum">
              <a:rPr lang="en-US" altLang="ja-JP"/>
              <a:pPr>
                <a:defRPr/>
              </a:pPr>
              <a:t>&lt;#&gt;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340D9109-B3EF-4D80-AD6B-19F8B16A22AB}" type="slidenum">
              <a:rPr lang="en-US" altLang="ja-JP"/>
              <a:pPr>
                <a:defRPr/>
              </a:pPr>
              <a:t>&lt;#&gt;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マスター タイトルの書式設定</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US" altLang="ja-JP"/>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US" altLang="ja-JP"/>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vl1pPr>
          </a:lstStyle>
          <a:p>
            <a:pPr>
              <a:defRPr/>
            </a:pPr>
            <a:fld id="{DFB880C0-6017-49F2-8923-CACEDA631D02}"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7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7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7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7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7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7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7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7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スライド番号プレースホルダ 3"/>
          <p:cNvSpPr>
            <a:spLocks noGrp="1"/>
          </p:cNvSpPr>
          <p:nvPr>
            <p:ph type="sldNum" sz="quarter" idx="12"/>
          </p:nvPr>
        </p:nvSpPr>
        <p:spPr>
          <a:noFill/>
        </p:spPr>
        <p:txBody>
          <a:bodyPr/>
          <a:lstStyle/>
          <a:p>
            <a:fld id="{64BB73B6-A6F7-46BB-8DC1-0124F31154BB}" type="slidenum">
              <a:rPr lang="en-US" altLang="ja-JP"/>
              <a:pPr/>
              <a:t>1</a:t>
            </a:fld>
            <a:endParaRPr lang="en-US" altLang="ja-JP"/>
          </a:p>
        </p:txBody>
      </p:sp>
      <p:sp>
        <p:nvSpPr>
          <p:cNvPr id="2" name="Text Box 2"/>
          <p:cNvSpPr txBox="1">
            <a:spLocks noChangeArrowheads="1"/>
          </p:cNvSpPr>
          <p:nvPr/>
        </p:nvSpPr>
        <p:spPr bwMode="auto">
          <a:xfrm>
            <a:off x="2057400" y="304800"/>
            <a:ext cx="5092700" cy="588963"/>
          </a:xfrm>
          <a:prstGeom prst="rect">
            <a:avLst/>
          </a:prstGeom>
          <a:solidFill>
            <a:srgbClr val="FF9900"/>
          </a:solidFill>
          <a:ln w="9525">
            <a:solidFill>
              <a:srgbClr val="000080"/>
            </a:solidFill>
            <a:miter lim="800000"/>
            <a:headEnd/>
            <a:tailEnd/>
          </a:ln>
          <a:effectLst>
            <a:outerShdw dist="107763" dir="2700000" algn="ctr" rotWithShape="0">
              <a:schemeClr val="bg2"/>
            </a:outerShdw>
          </a:effectLst>
        </p:spPr>
        <p:txBody>
          <a:bodyPr wrap="none">
            <a:spAutoFit/>
          </a:bodyPr>
          <a:lstStyle/>
          <a:p>
            <a:pPr>
              <a:defRPr/>
            </a:pPr>
            <a:r>
              <a:rPr lang="en-US" altLang="ja-JP" sz="3200" b="1">
                <a:latin typeface="HGP創英角ﾎﾟｯﾌﾟ体" pitchFamily="50" charset="-128"/>
                <a:ea typeface="HGP創英角ﾎﾟｯﾌﾟ体" pitchFamily="50" charset="-128"/>
              </a:rPr>
              <a:t>SMIPS </a:t>
            </a:r>
            <a:r>
              <a:rPr lang="ja-JP" altLang="en-US" sz="3200" b="1">
                <a:latin typeface="HGP創英角ﾎﾟｯﾌﾟ体" pitchFamily="50" charset="-128"/>
                <a:ea typeface="HGP創英角ﾎﾟｯﾌﾟ体" pitchFamily="50" charset="-128"/>
              </a:rPr>
              <a:t>特許戦略工学分科会</a:t>
            </a:r>
            <a:endParaRPr lang="ja-JP" altLang="en-US"/>
          </a:p>
        </p:txBody>
      </p:sp>
      <p:sp>
        <p:nvSpPr>
          <p:cNvPr id="2052" name="Text Box 3"/>
          <p:cNvSpPr txBox="1">
            <a:spLocks noChangeArrowheads="1"/>
          </p:cNvSpPr>
          <p:nvPr/>
        </p:nvSpPr>
        <p:spPr bwMode="auto">
          <a:xfrm>
            <a:off x="228600" y="1143000"/>
            <a:ext cx="8759825" cy="1200150"/>
          </a:xfrm>
          <a:prstGeom prst="rect">
            <a:avLst/>
          </a:prstGeom>
          <a:noFill/>
          <a:ln w="9525">
            <a:solidFill>
              <a:schemeClr val="tx1"/>
            </a:solidFill>
            <a:miter lim="800000"/>
            <a:headEnd/>
            <a:tailEnd/>
          </a:ln>
        </p:spPr>
        <p:txBody>
          <a:bodyPr>
            <a:spAutoFit/>
          </a:bodyPr>
          <a:lstStyle/>
          <a:p>
            <a:r>
              <a:rPr lang="ja-JP" altLang="en-US" sz="1800">
                <a:ea typeface="HGS創英角ﾎﾟｯﾌﾟ体" pitchFamily="50" charset="-128"/>
              </a:rPr>
              <a:t>特許戦略工学とは、特許戦略を実行するための新しい枠組みを与えるものです。</a:t>
            </a:r>
          </a:p>
          <a:p>
            <a:r>
              <a:rPr lang="ja-JP" altLang="en-US" sz="1800">
                <a:ea typeface="HGS創英角ﾎﾟｯﾌﾟ体" pitchFamily="50" charset="-128"/>
              </a:rPr>
              <a:t>すなわち、特許戦略を特許戦略論と特許戦略システムの２つの側面で把握し、</a:t>
            </a:r>
          </a:p>
          <a:p>
            <a:r>
              <a:rPr lang="ja-JP" altLang="en-US" sz="1800">
                <a:ea typeface="HGS創英角ﾎﾟｯﾌﾟ体" pitchFamily="50" charset="-128"/>
              </a:rPr>
              <a:t>特許戦略論を深堀りした上で、深堀りした特許戦略論を、効果的に実行して</a:t>
            </a:r>
          </a:p>
          <a:p>
            <a:r>
              <a:rPr lang="ja-JP" altLang="en-US" sz="1800">
                <a:ea typeface="HGS創英角ﾎﾟｯﾌﾟ体" pitchFamily="50" charset="-128"/>
              </a:rPr>
              <a:t>いくために必要な特許戦略システムの構造や仕様を明らかにするというものです。</a:t>
            </a:r>
            <a:endParaRPr lang="ja-JP" altLang="en-US"/>
          </a:p>
        </p:txBody>
      </p:sp>
      <p:sp>
        <p:nvSpPr>
          <p:cNvPr id="2053" name="Text Box 4"/>
          <p:cNvSpPr txBox="1">
            <a:spLocks noChangeArrowheads="1"/>
          </p:cNvSpPr>
          <p:nvPr/>
        </p:nvSpPr>
        <p:spPr bwMode="auto">
          <a:xfrm>
            <a:off x="228600" y="2667000"/>
            <a:ext cx="8763000" cy="1749425"/>
          </a:xfrm>
          <a:prstGeom prst="rect">
            <a:avLst/>
          </a:prstGeom>
          <a:noFill/>
          <a:ln w="9525">
            <a:solidFill>
              <a:schemeClr val="tx1"/>
            </a:solidFill>
            <a:miter lim="800000"/>
            <a:headEnd/>
            <a:tailEnd/>
          </a:ln>
        </p:spPr>
        <p:txBody>
          <a:bodyPr>
            <a:spAutoFit/>
          </a:bodyPr>
          <a:lstStyle/>
          <a:p>
            <a:r>
              <a:rPr lang="ja-JP" altLang="en-US" sz="1800">
                <a:ea typeface="HGS創英角ﾎﾟｯﾌﾟ体" pitchFamily="50" charset="-128"/>
              </a:rPr>
              <a:t>特許戦略工学分科会の目的は、特許戦略工学を研究していき、その成果として</a:t>
            </a:r>
          </a:p>
          <a:p>
            <a:r>
              <a:rPr lang="ja-JP" altLang="en-US" sz="1800">
                <a:ea typeface="HGS創英角ﾎﾟｯﾌﾟ体" pitchFamily="50" charset="-128"/>
              </a:rPr>
              <a:t>特許戦略論の普及および特許戦略システムの構築の引き金になることです。</a:t>
            </a:r>
          </a:p>
          <a:p>
            <a:r>
              <a:rPr lang="ja-JP" altLang="en-US" sz="1800">
                <a:ea typeface="HGS創英角ﾎﾟｯﾌﾟ体" pitchFamily="50" charset="-128"/>
              </a:rPr>
              <a:t>例えば、請求項記述言語を実現し、特許戦略の新しい形を実行していくというアイデアもありますが、分科会メンバーの研究によって多くの深堀りされた特許戦略論を構築していき、それに基づいた特許戦略システムを構想していくということを繰り返して、螺旋状に特許戦略工学を構築、発展させていきたいと思います。</a:t>
            </a:r>
            <a:endParaRPr lang="ja-JP" altLang="en-US" sz="2000"/>
          </a:p>
        </p:txBody>
      </p:sp>
      <p:sp>
        <p:nvSpPr>
          <p:cNvPr id="2054" name="Text Box 5"/>
          <p:cNvSpPr txBox="1">
            <a:spLocks noChangeArrowheads="1"/>
          </p:cNvSpPr>
          <p:nvPr/>
        </p:nvSpPr>
        <p:spPr bwMode="auto">
          <a:xfrm>
            <a:off x="304800" y="4724400"/>
            <a:ext cx="8534400" cy="517525"/>
          </a:xfrm>
          <a:prstGeom prst="rect">
            <a:avLst/>
          </a:prstGeom>
          <a:noFill/>
          <a:ln w="9525">
            <a:noFill/>
            <a:miter lim="800000"/>
            <a:headEnd/>
            <a:tailEnd/>
          </a:ln>
        </p:spPr>
        <p:txBody>
          <a:bodyPr>
            <a:spAutoFit/>
          </a:bodyPr>
          <a:lstStyle/>
          <a:p>
            <a:r>
              <a:rPr lang="ja-JP" altLang="en-US" sz="1400">
                <a:latin typeface="HGP創英角ﾎﾟｯﾌﾟ体" pitchFamily="50" charset="-128"/>
                <a:ea typeface="HGP創英角ﾎﾟｯﾌﾟ体" pitchFamily="50" charset="-128"/>
              </a:rPr>
              <a:t>オーガナイザ：　久野敦司　　，　長崎弘四郎</a:t>
            </a:r>
          </a:p>
          <a:p>
            <a:r>
              <a:rPr lang="ja-JP" altLang="en-US" sz="1400">
                <a:latin typeface="HGP創英角ﾎﾟｯﾌﾟ体" pitchFamily="50" charset="-128"/>
                <a:ea typeface="HGP創英角ﾎﾟｯﾌﾟ体" pitchFamily="50" charset="-128"/>
              </a:rPr>
              <a:t>専用メーリングリストサイト：　</a:t>
            </a:r>
            <a:r>
              <a:rPr lang="en-US" altLang="ja-JP" sz="1400">
                <a:latin typeface="HGP創英角ﾎﾟｯﾌﾟ体" pitchFamily="50" charset="-128"/>
                <a:ea typeface="HGP創英角ﾎﾟｯﾌﾟ体" pitchFamily="50" charset="-128"/>
              </a:rPr>
              <a:t>http://www.egroups.co.jp/group/Patent_Strategy_Engineering</a:t>
            </a:r>
            <a:endParaRPr lang="en-US" altLang="ja-JP"/>
          </a:p>
        </p:txBody>
      </p:sp>
      <p:sp>
        <p:nvSpPr>
          <p:cNvPr id="2055" name="Text Box 7"/>
          <p:cNvSpPr txBox="1">
            <a:spLocks noChangeArrowheads="1"/>
          </p:cNvSpPr>
          <p:nvPr/>
        </p:nvSpPr>
        <p:spPr bwMode="auto">
          <a:xfrm>
            <a:off x="304800" y="5410200"/>
            <a:ext cx="8686800" cy="1069975"/>
          </a:xfrm>
          <a:prstGeom prst="rect">
            <a:avLst/>
          </a:prstGeom>
          <a:solidFill>
            <a:srgbClr val="66FFCC"/>
          </a:solidFill>
          <a:ln w="9525">
            <a:noFill/>
            <a:miter lim="800000"/>
            <a:headEnd/>
            <a:tailEnd/>
          </a:ln>
        </p:spPr>
        <p:txBody>
          <a:bodyPr>
            <a:spAutoFit/>
          </a:bodyPr>
          <a:lstStyle/>
          <a:p>
            <a:r>
              <a:rPr lang="ja-JP" altLang="en-US" sz="1600">
                <a:latin typeface="HGS創英角ﾎﾟｯﾌﾟ体" pitchFamily="50" charset="-128"/>
                <a:ea typeface="HGS創英角ﾎﾟｯﾌﾟ体" pitchFamily="50" charset="-128"/>
              </a:rPr>
              <a:t>第１回　２００３年１０月１１日　の</a:t>
            </a:r>
            <a:r>
              <a:rPr lang="en-US" altLang="ja-JP" sz="1600">
                <a:latin typeface="HGP創英角ﾎﾟｯﾌﾟ体" pitchFamily="50" charset="-128"/>
                <a:ea typeface="HGP創英角ﾎﾟｯﾌﾟ体" pitchFamily="50" charset="-128"/>
              </a:rPr>
              <a:t>SMIPS</a:t>
            </a:r>
            <a:r>
              <a:rPr lang="ja-JP" altLang="en-US" sz="1600">
                <a:latin typeface="HGP創英角ﾎﾟｯﾌﾟ体" pitchFamily="50" charset="-128"/>
                <a:ea typeface="HGP創英角ﾎﾟｯﾌﾟ体" pitchFamily="50" charset="-128"/>
              </a:rPr>
              <a:t>の研究会の朝</a:t>
            </a:r>
            <a:r>
              <a:rPr lang="en-US" altLang="ja-JP" sz="1600">
                <a:latin typeface="HGP創英角ﾎﾟｯﾌﾟ体" pitchFamily="50" charset="-128"/>
                <a:ea typeface="HGP創英角ﾎﾟｯﾌﾟ体" pitchFamily="50" charset="-128"/>
              </a:rPr>
              <a:t>10;00</a:t>
            </a:r>
            <a:r>
              <a:rPr lang="ja-JP" altLang="en-US" sz="1600">
                <a:latin typeface="HGP創英角ﾎﾟｯﾌﾟ体" pitchFamily="50" charset="-128"/>
                <a:ea typeface="HGP創英角ﾎﾟｯﾌﾟ体" pitchFamily="50" charset="-128"/>
              </a:rPr>
              <a:t>から、</a:t>
            </a:r>
            <a:r>
              <a:rPr lang="ja-JP" altLang="en-US" sz="1400">
                <a:latin typeface="HGP創英角ﾎﾟｯﾌﾟ体" pitchFamily="50" charset="-128"/>
                <a:ea typeface="HGP創英角ﾎﾟｯﾌﾟ体" pitchFamily="50" charset="-128"/>
              </a:rPr>
              <a:t>先端研</a:t>
            </a:r>
            <a:r>
              <a:rPr lang="en-US" altLang="ja-JP" sz="1400">
                <a:latin typeface="HGP創英角ﾎﾟｯﾌﾟ体" pitchFamily="50" charset="-128"/>
                <a:ea typeface="HGP創英角ﾎﾟｯﾌﾟ体" pitchFamily="50" charset="-128"/>
              </a:rPr>
              <a:t>4</a:t>
            </a:r>
            <a:r>
              <a:rPr lang="ja-JP" altLang="en-US" sz="1400">
                <a:latin typeface="HGP創英角ﾎﾟｯﾌﾟ体" pitchFamily="50" charset="-128"/>
                <a:ea typeface="HGP創英角ﾎﾟｯﾌﾟ体" pitchFamily="50" charset="-128"/>
              </a:rPr>
              <a:t>号館</a:t>
            </a:r>
            <a:r>
              <a:rPr lang="en-US" altLang="ja-JP" sz="1400">
                <a:latin typeface="HGP創英角ﾎﾟｯﾌﾟ体" pitchFamily="50" charset="-128"/>
                <a:ea typeface="HGP創英角ﾎﾟｯﾌﾟ体" pitchFamily="50" charset="-128"/>
              </a:rPr>
              <a:t>416</a:t>
            </a:r>
            <a:r>
              <a:rPr lang="ja-JP" altLang="en-US" sz="1400">
                <a:latin typeface="HGP創英角ﾎﾟｯﾌﾟ体" pitchFamily="50" charset="-128"/>
                <a:ea typeface="HGP創英角ﾎﾟｯﾌﾟ体" pitchFamily="50" charset="-128"/>
              </a:rPr>
              <a:t>号室</a:t>
            </a:r>
            <a:endParaRPr lang="ja-JP" altLang="en-US" sz="1400">
              <a:latin typeface="HGS創英角ﾎﾟｯﾌﾟ体" pitchFamily="50" charset="-128"/>
              <a:ea typeface="HGS創英角ﾎﾟｯﾌﾟ体" pitchFamily="50" charset="-128"/>
            </a:endParaRPr>
          </a:p>
          <a:p>
            <a:r>
              <a:rPr lang="ja-JP" altLang="en-US" sz="1600">
                <a:latin typeface="HGS創英角ﾎﾟｯﾌﾟ体" pitchFamily="50" charset="-128"/>
                <a:ea typeface="HGS創英角ﾎﾟｯﾌﾟ体" pitchFamily="50" charset="-128"/>
              </a:rPr>
              <a:t>＊　特許戦略論と特許戦略システムの構想（発表：久野敦司　</a:t>
            </a:r>
            <a:r>
              <a:rPr lang="en-US" altLang="ja-JP" sz="1400">
                <a:latin typeface="HGS創英角ﾎﾟｯﾌﾟ体" pitchFamily="50" charset="-128"/>
                <a:ea typeface="HGS創英角ﾎﾟｯﾌﾟ体" pitchFamily="50" charset="-128"/>
              </a:rPr>
              <a:t>http://www.PatentIsland.com/</a:t>
            </a:r>
            <a:r>
              <a:rPr lang="ja-JP" altLang="en-US" sz="1400">
                <a:latin typeface="HGS創英角ﾎﾟｯﾌﾟ体" pitchFamily="50" charset="-128"/>
                <a:ea typeface="HGS創英角ﾎﾟｯﾌﾟ体" pitchFamily="50" charset="-128"/>
              </a:rPr>
              <a:t>）</a:t>
            </a:r>
            <a:endParaRPr lang="ja-JP" altLang="en-US" sz="1600">
              <a:latin typeface="HGS創英角ﾎﾟｯﾌﾟ体" pitchFamily="50" charset="-128"/>
              <a:ea typeface="HGS創英角ﾎﾟｯﾌﾟ体" pitchFamily="50" charset="-128"/>
            </a:endParaRPr>
          </a:p>
          <a:p>
            <a:r>
              <a:rPr lang="ja-JP" altLang="en-US" sz="1600">
                <a:latin typeface="HGS創英角ﾎﾟｯﾌﾟ体" pitchFamily="50" charset="-128"/>
                <a:ea typeface="HGS創英角ﾎﾟｯﾌﾟ体" pitchFamily="50" charset="-128"/>
              </a:rPr>
              <a:t>＊　特許戦略工学分科会の活動の構想（発表：　長崎弘四郎）</a:t>
            </a:r>
          </a:p>
          <a:p>
            <a:r>
              <a:rPr lang="ja-JP" altLang="en-US" sz="1600">
                <a:latin typeface="HGS創英角ﾎﾟｯﾌﾟ体" pitchFamily="50" charset="-128"/>
                <a:ea typeface="HGS創英角ﾎﾟｯﾌﾟ体" pitchFamily="50" charset="-128"/>
              </a:rPr>
              <a:t>＊　質疑応答と今後の活動に関する討議</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スライド番号プレースホルダ 3"/>
          <p:cNvSpPr>
            <a:spLocks noGrp="1"/>
          </p:cNvSpPr>
          <p:nvPr>
            <p:ph type="sldNum" sz="quarter" idx="12"/>
          </p:nvPr>
        </p:nvSpPr>
        <p:spPr>
          <a:noFill/>
        </p:spPr>
        <p:txBody>
          <a:bodyPr/>
          <a:lstStyle/>
          <a:p>
            <a:fld id="{923E9BC4-AAF8-4608-A605-AE229EA84814}" type="slidenum">
              <a:rPr lang="en-US" altLang="ja-JP"/>
              <a:pPr/>
              <a:t>10</a:t>
            </a:fld>
            <a:endParaRPr lang="en-US" altLang="ja-JP"/>
          </a:p>
        </p:txBody>
      </p:sp>
      <p:sp>
        <p:nvSpPr>
          <p:cNvPr id="11267" name="Text Box 2"/>
          <p:cNvSpPr txBox="1">
            <a:spLocks noChangeArrowheads="1"/>
          </p:cNvSpPr>
          <p:nvPr/>
        </p:nvSpPr>
        <p:spPr bwMode="auto">
          <a:xfrm>
            <a:off x="2514600" y="152400"/>
            <a:ext cx="4359275" cy="1076325"/>
          </a:xfrm>
          <a:prstGeom prst="rect">
            <a:avLst/>
          </a:prstGeom>
          <a:solidFill>
            <a:srgbClr val="CCFFCC"/>
          </a:solidFill>
          <a:ln w="9525">
            <a:solidFill>
              <a:schemeClr val="tx1"/>
            </a:solidFill>
            <a:miter lim="800000"/>
            <a:headEnd/>
            <a:tailEnd/>
          </a:ln>
        </p:spPr>
        <p:txBody>
          <a:bodyPr>
            <a:spAutoFit/>
          </a:bodyPr>
          <a:lstStyle/>
          <a:p>
            <a:pPr algn="ctr"/>
            <a:r>
              <a:rPr lang="ja-JP" altLang="en-US" sz="4000"/>
              <a:t>特許戦略システム</a:t>
            </a:r>
          </a:p>
          <a:p>
            <a:pPr algn="ctr"/>
            <a:r>
              <a:rPr lang="ja-JP" altLang="en-US"/>
              <a:t>（たたき台）</a:t>
            </a:r>
          </a:p>
        </p:txBody>
      </p:sp>
      <p:sp>
        <p:nvSpPr>
          <p:cNvPr id="11268" name="Text Box 3"/>
          <p:cNvSpPr txBox="1">
            <a:spLocks noChangeArrowheads="1"/>
          </p:cNvSpPr>
          <p:nvPr/>
        </p:nvSpPr>
        <p:spPr bwMode="auto">
          <a:xfrm>
            <a:off x="457200" y="1447800"/>
            <a:ext cx="8153400" cy="711200"/>
          </a:xfrm>
          <a:prstGeom prst="rect">
            <a:avLst/>
          </a:prstGeom>
          <a:noFill/>
          <a:ln w="9525">
            <a:solidFill>
              <a:schemeClr val="tx1"/>
            </a:solidFill>
            <a:miter lim="800000"/>
            <a:headEnd/>
            <a:tailEnd/>
          </a:ln>
        </p:spPr>
        <p:txBody>
          <a:bodyPr>
            <a:spAutoFit/>
          </a:bodyPr>
          <a:lstStyle/>
          <a:p>
            <a:r>
              <a:rPr lang="ja-JP" altLang="en-US" sz="2000"/>
              <a:t>特許戦略システムは、特許戦略を実行可能な環境を形成し、さらには特許戦略の効率的な実行を可能とする情報システムである。</a:t>
            </a:r>
            <a:endParaRPr lang="ja-JP" altLang="en-US"/>
          </a:p>
        </p:txBody>
      </p:sp>
      <p:sp>
        <p:nvSpPr>
          <p:cNvPr id="11269" name="Text Box 4"/>
          <p:cNvSpPr txBox="1">
            <a:spLocks noChangeArrowheads="1"/>
          </p:cNvSpPr>
          <p:nvPr/>
        </p:nvSpPr>
        <p:spPr bwMode="auto">
          <a:xfrm>
            <a:off x="457200" y="2895600"/>
            <a:ext cx="8153400" cy="1930400"/>
          </a:xfrm>
          <a:prstGeom prst="rect">
            <a:avLst/>
          </a:prstGeom>
          <a:noFill/>
          <a:ln w="9525">
            <a:solidFill>
              <a:schemeClr val="tx1"/>
            </a:solidFill>
            <a:miter lim="800000"/>
            <a:headEnd/>
            <a:tailEnd/>
          </a:ln>
        </p:spPr>
        <p:txBody>
          <a:bodyPr>
            <a:spAutoFit/>
          </a:bodyPr>
          <a:lstStyle/>
          <a:p>
            <a:r>
              <a:rPr lang="ja-JP" altLang="en-US" sz="2000"/>
              <a:t>特許戦略システムで行うことが期待される事項の例</a:t>
            </a:r>
          </a:p>
          <a:p>
            <a:r>
              <a:rPr lang="ja-JP" altLang="en-US" sz="2000"/>
              <a:t>　１．　権利範囲の広い請求項をもつ特許の自動抽出</a:t>
            </a:r>
          </a:p>
          <a:p>
            <a:r>
              <a:rPr lang="ja-JP" altLang="en-US" sz="2000"/>
              <a:t>　２．　特許の自動分類</a:t>
            </a:r>
          </a:p>
          <a:p>
            <a:r>
              <a:rPr lang="ja-JP" altLang="en-US" sz="2000"/>
              <a:t>　３．　注目した特許の請求項に記載の技術と関連性の高い製品の情報をインターネットで効率的に、できるだけ自動的に調査すること</a:t>
            </a:r>
          </a:p>
          <a:p>
            <a:r>
              <a:rPr lang="ja-JP" altLang="en-US" sz="2000"/>
              <a:t>　４．　請求項の意味分析に基づいたパテントマップの作成</a:t>
            </a:r>
            <a:endParaRPr lang="ja-JP" altLang="en-US"/>
          </a:p>
        </p:txBody>
      </p:sp>
      <p:sp>
        <p:nvSpPr>
          <p:cNvPr id="11270" name="AutoShape 5"/>
          <p:cNvSpPr>
            <a:spLocks noChangeArrowheads="1"/>
          </p:cNvSpPr>
          <p:nvPr/>
        </p:nvSpPr>
        <p:spPr bwMode="auto">
          <a:xfrm>
            <a:off x="3429000" y="4876800"/>
            <a:ext cx="2057400" cy="381000"/>
          </a:xfrm>
          <a:prstGeom prst="downArrow">
            <a:avLst>
              <a:gd name="adj1" fmla="val 50000"/>
              <a:gd name="adj2" fmla="val 25000"/>
            </a:avLst>
          </a:prstGeom>
          <a:solidFill>
            <a:schemeClr val="accent1"/>
          </a:solidFill>
          <a:ln w="9525">
            <a:solidFill>
              <a:schemeClr val="tx1"/>
            </a:solidFill>
            <a:miter lim="800000"/>
            <a:headEnd/>
            <a:tailEnd/>
          </a:ln>
        </p:spPr>
        <p:txBody>
          <a:bodyPr vert="eaVert" wrap="none" anchor="ctr"/>
          <a:lstStyle/>
          <a:p>
            <a:endParaRPr lang="ja-JP" altLang="en-US"/>
          </a:p>
        </p:txBody>
      </p:sp>
      <p:sp>
        <p:nvSpPr>
          <p:cNvPr id="11271" name="Text Box 8"/>
          <p:cNvSpPr txBox="1">
            <a:spLocks noChangeArrowheads="1"/>
          </p:cNvSpPr>
          <p:nvPr/>
        </p:nvSpPr>
        <p:spPr bwMode="auto">
          <a:xfrm>
            <a:off x="441325" y="5254625"/>
            <a:ext cx="8093075" cy="1016000"/>
          </a:xfrm>
          <a:prstGeom prst="rect">
            <a:avLst/>
          </a:prstGeom>
          <a:noFill/>
          <a:ln w="9525">
            <a:solidFill>
              <a:schemeClr val="tx1"/>
            </a:solidFill>
            <a:miter lim="800000"/>
            <a:headEnd/>
            <a:tailEnd/>
          </a:ln>
        </p:spPr>
        <p:txBody>
          <a:bodyPr>
            <a:spAutoFit/>
          </a:bodyPr>
          <a:lstStyle/>
          <a:p>
            <a:r>
              <a:rPr lang="ja-JP" altLang="en-US" sz="2000"/>
              <a:t>１．　請求項からの特徴量抽出と、特徴量を用いた請求項の自動処理</a:t>
            </a:r>
          </a:p>
          <a:p>
            <a:r>
              <a:rPr lang="ja-JP" altLang="en-US" sz="2000"/>
              <a:t>２．　請求項記述言語を用いた請求項の記述、請求項記述言語で記述された請求項の自動分析</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スライド番号プレースホルダ 3"/>
          <p:cNvSpPr>
            <a:spLocks noGrp="1"/>
          </p:cNvSpPr>
          <p:nvPr>
            <p:ph type="sldNum" sz="quarter" idx="12"/>
          </p:nvPr>
        </p:nvSpPr>
        <p:spPr>
          <a:noFill/>
        </p:spPr>
        <p:txBody>
          <a:bodyPr/>
          <a:lstStyle/>
          <a:p>
            <a:fld id="{7795F4DC-CB71-46CD-B457-3638C16159D4}" type="slidenum">
              <a:rPr lang="en-US" altLang="ja-JP"/>
              <a:pPr/>
              <a:t>11</a:t>
            </a:fld>
            <a:endParaRPr lang="en-US" altLang="ja-JP"/>
          </a:p>
        </p:txBody>
      </p:sp>
      <p:sp>
        <p:nvSpPr>
          <p:cNvPr id="12291" name="Text Box 2"/>
          <p:cNvSpPr txBox="1">
            <a:spLocks noChangeArrowheads="1"/>
          </p:cNvSpPr>
          <p:nvPr/>
        </p:nvSpPr>
        <p:spPr bwMode="auto">
          <a:xfrm>
            <a:off x="381000" y="84138"/>
            <a:ext cx="8458200" cy="6499225"/>
          </a:xfrm>
          <a:prstGeom prst="rect">
            <a:avLst/>
          </a:prstGeom>
          <a:noFill/>
          <a:ln w="9525">
            <a:noFill/>
            <a:miter lim="800000"/>
            <a:headEnd/>
            <a:tailEnd/>
          </a:ln>
        </p:spPr>
        <p:txBody>
          <a:bodyPr>
            <a:spAutoFit/>
          </a:bodyPr>
          <a:lstStyle/>
          <a:p>
            <a:pPr algn="ctr"/>
            <a:r>
              <a:rPr lang="ja-JP" altLang="en-US" b="1" u="sng"/>
              <a:t>請求項記述言語の超簡易バージョン１</a:t>
            </a:r>
            <a:endParaRPr lang="ja-JP" altLang="en-US" sz="1800"/>
          </a:p>
          <a:p>
            <a:endParaRPr lang="ja-JP" altLang="en-US" sz="1800"/>
          </a:p>
          <a:p>
            <a:r>
              <a:rPr lang="ja-JP" altLang="en-US" sz="1800"/>
              <a:t>人間にもコンピュータにも読める請求項を実現するために、請求項にＨＴＭＬのタグを埋め込むタイプの請求項記述言語を考えてみました。まずは、電子通信や情報処理の分野の発明に関する請求項を念頭において、考えました。</a:t>
            </a:r>
          </a:p>
          <a:p>
            <a:r>
              <a:rPr lang="en-US" altLang="ja-JP" sz="1800"/>
              <a:t>【</a:t>
            </a:r>
            <a:r>
              <a:rPr lang="ja-JP" altLang="en-US" sz="1800"/>
              <a:t>言語仕様</a:t>
            </a:r>
            <a:r>
              <a:rPr lang="en-US" altLang="ja-JP" sz="1800"/>
              <a:t>】</a:t>
            </a:r>
          </a:p>
          <a:p>
            <a:r>
              <a:rPr lang="ja-JP" altLang="en-US" sz="1800"/>
              <a:t>１．　１つの請求項は１つのテーブルで表わす。</a:t>
            </a:r>
          </a:p>
          <a:p>
            <a:r>
              <a:rPr lang="ja-JP" altLang="en-US" sz="1800"/>
              <a:t>２．　請求項中の１つの構成要件は、テーブルを構成する１つの行として示す。</a:t>
            </a:r>
          </a:p>
          <a:p>
            <a:r>
              <a:rPr lang="ja-JP" altLang="en-US" sz="1800"/>
              <a:t>３．　構成要件は、（１）入力、（２）処理内容の説明、（３）出力、（４）構成要件名、という構造とする。</a:t>
            </a:r>
          </a:p>
          <a:p>
            <a:r>
              <a:rPr lang="ja-JP" altLang="en-US" sz="1800"/>
              <a:t>４．　入力は、（１）入力の源の名称（省略可）、（２）入力の説明（省略可）、（３）入力の名称、という対を１つ以上並べて表現する。</a:t>
            </a:r>
          </a:p>
          <a:p>
            <a:r>
              <a:rPr lang="ja-JP" altLang="en-US" sz="1800"/>
              <a:t>５．　出力は、（１）出力先の名称（省略可）、（２）出力の説明（省略可）、（３）出力の名称、として表現する。</a:t>
            </a:r>
          </a:p>
          <a:p>
            <a:r>
              <a:rPr lang="ja-JP" altLang="en-US" sz="1800"/>
              <a:t>６．　入力は、</a:t>
            </a:r>
            <a:r>
              <a:rPr lang="en-US" altLang="ja-JP" sz="1800"/>
              <a:t>Italic</a:t>
            </a:r>
            <a:r>
              <a:rPr lang="ja-JP" altLang="en-US" sz="1800"/>
              <a:t>フォントを用いる。</a:t>
            </a:r>
          </a:p>
          <a:p>
            <a:r>
              <a:rPr lang="ja-JP" altLang="en-US" sz="1800"/>
              <a:t>７．　処理内容の説明には、ボールドを用いる。</a:t>
            </a:r>
          </a:p>
          <a:p>
            <a:r>
              <a:rPr lang="ja-JP" altLang="en-US" sz="1800"/>
              <a:t>８．　出力は、強調フォントを用いる。</a:t>
            </a:r>
          </a:p>
          <a:p>
            <a:r>
              <a:rPr lang="ja-JP" altLang="en-US" sz="1800"/>
              <a:t>９．　構成要件名は、アンダーラインを引く。</a:t>
            </a:r>
          </a:p>
          <a:p>
            <a:r>
              <a:rPr lang="ja-JP" altLang="en-US" sz="1800"/>
              <a:t>１０．　請求項中の同一物には同一のカラーコードを用いて色付けする。</a:t>
            </a:r>
          </a:p>
          <a:p>
            <a:r>
              <a:rPr lang="ja-JP" altLang="en-US" sz="1800"/>
              <a:t>１１．　請求項末尾に記載の請求項記載の発明の名称は、Ｈ２見出しを用いて、１つの行として示す。</a:t>
            </a:r>
          </a:p>
          <a:p>
            <a:r>
              <a:rPr lang="ja-JP" altLang="en-US" sz="1800"/>
              <a:t>１２．　請求項末尾に記載の構成要件群と、請求項記載の発明の名称とのつなぎの記述部分は、Ｈ３見出しを用いて、１つの行として示す。 </a:t>
            </a:r>
            <a:endParaRPr lang="ja-JP"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スライド番号プレースホルダ 3"/>
          <p:cNvSpPr>
            <a:spLocks noGrp="1"/>
          </p:cNvSpPr>
          <p:nvPr>
            <p:ph type="sldNum" sz="quarter" idx="12"/>
          </p:nvPr>
        </p:nvSpPr>
        <p:spPr>
          <a:noFill/>
        </p:spPr>
        <p:txBody>
          <a:bodyPr/>
          <a:lstStyle/>
          <a:p>
            <a:fld id="{10886A21-0258-4EA3-9796-7FE3A8BB3FB7}" type="slidenum">
              <a:rPr lang="en-US" altLang="ja-JP"/>
              <a:pPr/>
              <a:t>12</a:t>
            </a:fld>
            <a:endParaRPr lang="en-US" altLang="ja-JP"/>
          </a:p>
        </p:txBody>
      </p:sp>
      <p:sp>
        <p:nvSpPr>
          <p:cNvPr id="13315" name="Text Box 2"/>
          <p:cNvSpPr txBox="1">
            <a:spLocks noChangeArrowheads="1"/>
          </p:cNvSpPr>
          <p:nvPr/>
        </p:nvSpPr>
        <p:spPr bwMode="auto">
          <a:xfrm>
            <a:off x="457200" y="304800"/>
            <a:ext cx="8077200" cy="5995988"/>
          </a:xfrm>
          <a:prstGeom prst="rect">
            <a:avLst/>
          </a:prstGeom>
          <a:noFill/>
          <a:ln w="9525">
            <a:noFill/>
            <a:miter lim="800000"/>
            <a:headEnd/>
            <a:tailEnd/>
          </a:ln>
        </p:spPr>
        <p:txBody>
          <a:bodyPr>
            <a:spAutoFit/>
          </a:bodyPr>
          <a:lstStyle/>
          <a:p>
            <a:r>
              <a:rPr lang="en-US" altLang="ja-JP" sz="1600"/>
              <a:t>●</a:t>
            </a:r>
            <a:r>
              <a:rPr lang="ja-JP" altLang="en-US" sz="1600"/>
              <a:t>　請求項記述言語の拓く知財立国のビジョン</a:t>
            </a:r>
            <a:endParaRPr lang="ja-JP" altLang="en-US" sz="1200"/>
          </a:p>
          <a:p>
            <a:endParaRPr lang="ja-JP" altLang="en-US" sz="1200"/>
          </a:p>
          <a:p>
            <a:r>
              <a:rPr lang="ja-JP" altLang="en-US" sz="1200"/>
              <a:t>２０年以内に、「請求項を作成することが、製品設計行為および製品生産行為であるという時代が来る」と予想します。このような姿を「請求項駆動型ＣＡＤシステム」と名付けます。これこそが、究極の知財立国の姿であると考えます。なぜならば、良い特許を出願することが、すなわち良い製品を作ることに直結しており、製品は常に特許出願と連携しているためです。現状を考えると、あまりにも飛んだ考えですが、時代はその方向に向かって邁進しています。その将来ビジョンを述べます。</a:t>
            </a:r>
          </a:p>
          <a:p>
            <a:r>
              <a:rPr lang="ja-JP" altLang="en-US" sz="1200"/>
              <a:t>まず、請求項および実施の態様の記載が人間が読むためだけのものから、コンピュータも読むものへと変貌を遂げ、出願明細書に記載の技術思想が、ブロックダイアグラムやフローチャートなどに自動変換されるようになります。または、最初から請求項をブロックダイアグラムやフローチャートとして表現しても良いことになります。</a:t>
            </a:r>
          </a:p>
          <a:p>
            <a:r>
              <a:rPr lang="ja-JP" altLang="en-US" sz="1200"/>
              <a:t>これを実現するためには、請求項記述言語を開発しなければなりません。</a:t>
            </a:r>
          </a:p>
          <a:p>
            <a:r>
              <a:rPr lang="ja-JP" altLang="en-US" sz="1200"/>
              <a:t>請求項記述言語は、人間が読んで理解できるという特性を維持したまま、コンピュータも読んで理解できるということを実現するために、さまざまな約束事を請求項の記載形式に設定したものになります。</a:t>
            </a:r>
          </a:p>
          <a:p>
            <a:r>
              <a:rPr lang="ja-JP" altLang="en-US" sz="1200"/>
              <a:t>たとえば、請求項の構成要件の間の区切り記号の制定、構成要件ごとのラベル付け形式の制定、用いる用語の意味を概念辞書に記載の定義とリンクさせること、構成要件の記載と実施の態様の間のリンクを設定すること、などがすぐに思い浮かぶことです。</a:t>
            </a:r>
          </a:p>
          <a:p>
            <a:r>
              <a:rPr lang="ja-JP" altLang="en-US" sz="1200"/>
              <a:t>請求項の記載事項をブロックダイアグラムなどに自動変換できるようにするだけでなく、実施の態様に記載した技術内容も、次のように変貌させていきます。すなわち、請求項に記載の技術思想を具体的なシステムに展開する上で、発明者が最良と思われる実施の形態を実現するために発明者が選択したＣＡＤ部品モジュールデータとのリンクを記載するのです。このようなリンクの記載が実施の態様になければ、コンピュータが自動的に適切と思われるＣＡＤ部品モジュールを請求項の構成要件に対して与えていきます。</a:t>
            </a:r>
          </a:p>
          <a:p>
            <a:r>
              <a:rPr lang="ja-JP" altLang="en-US" sz="1200"/>
              <a:t>このようにして、コンピュータは、自動的に実施の態様に記載のシステムの設計を示すＣＡＤデータを生成していきます。ＣＡＤデータが作成されたら、それを用いて生産を行なうことも可能となります。これによって、請求項を記載することが製品設計行為および製品生産行為であるということになります。</a:t>
            </a:r>
          </a:p>
          <a:p>
            <a:r>
              <a:rPr lang="ja-JP" altLang="en-US" sz="1200"/>
              <a:t>このような将来ビジョンが実現できれば、請求項は抽象度の高いＣＡＤデータであるということになります。その場合、特許出願件数が膨大な日本は、設計や生産に直接に役立つ膨大な知的資産を持つことになりますので、日本の産業競争力は飛躍的に強化されます。言わば、日本国が巨大な頭脳を持ったことになります。</a:t>
            </a:r>
          </a:p>
          <a:p>
            <a:r>
              <a:rPr lang="ja-JP" altLang="en-US" sz="1200"/>
              <a:t>また、請求項の記載が、さまざまな企業の製品を示すＣＡＤデータを結びつけることになりますので、取引の相手先が、請求項の記載を媒介に自動的に探索されるということにもなります。</a:t>
            </a:r>
          </a:p>
          <a:p>
            <a:r>
              <a:rPr lang="ja-JP" altLang="en-US" sz="1200"/>
              <a:t>さらには、特許出願の審査の大きな部分が自動化されることにもつながります。なぜなら、請求項がコンピュータの理解可能な形態に変換されているので、公知文献としての公開特許公報の技術内容との意味的比較をコンピュータが行なえるようになるためです。他にもさまざまな応用が飛躍的にすすむでしょう。これらの方向に向かう第１歩は、コンピュータと人間の双方にとって理解しやすい請求項記述言語を制定することです。</a:t>
            </a:r>
            <a:endParaRPr lang="ja-JP"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スライド番号プレースホルダ 3"/>
          <p:cNvSpPr>
            <a:spLocks noGrp="1"/>
          </p:cNvSpPr>
          <p:nvPr>
            <p:ph type="sldNum" sz="quarter" idx="12"/>
          </p:nvPr>
        </p:nvSpPr>
        <p:spPr>
          <a:noFill/>
        </p:spPr>
        <p:txBody>
          <a:bodyPr/>
          <a:lstStyle/>
          <a:p>
            <a:fld id="{966A39D6-0E05-4A26-A74C-D4A8627D2EE5}" type="slidenum">
              <a:rPr lang="en-US" altLang="ja-JP"/>
              <a:pPr/>
              <a:t>13</a:t>
            </a:fld>
            <a:endParaRPr lang="en-US" altLang="ja-JP"/>
          </a:p>
        </p:txBody>
      </p:sp>
      <p:sp>
        <p:nvSpPr>
          <p:cNvPr id="15362" name="Text Box 2"/>
          <p:cNvSpPr txBox="1">
            <a:spLocks noChangeArrowheads="1"/>
          </p:cNvSpPr>
          <p:nvPr/>
        </p:nvSpPr>
        <p:spPr bwMode="auto">
          <a:xfrm>
            <a:off x="2349500" y="1016000"/>
            <a:ext cx="3895725" cy="741363"/>
          </a:xfrm>
          <a:prstGeom prst="rect">
            <a:avLst/>
          </a:prstGeom>
          <a:solidFill>
            <a:srgbClr val="FFFF99"/>
          </a:solidFill>
          <a:ln w="9525">
            <a:solidFill>
              <a:schemeClr val="tx1"/>
            </a:solidFill>
            <a:miter lim="800000"/>
            <a:headEnd/>
            <a:tailEnd/>
          </a:ln>
          <a:effectLst>
            <a:outerShdw dist="107763" dir="2700000" algn="ctr" rotWithShape="0">
              <a:schemeClr val="bg2"/>
            </a:outerShdw>
          </a:effectLst>
        </p:spPr>
        <p:txBody>
          <a:bodyPr wrap="none">
            <a:spAutoFit/>
          </a:bodyPr>
          <a:lstStyle/>
          <a:p>
            <a:pPr algn="ctr">
              <a:defRPr/>
            </a:pPr>
            <a:r>
              <a:rPr lang="en-US" altLang="ja-JP"/>
              <a:t>SMIPS </a:t>
            </a:r>
            <a:r>
              <a:rPr lang="ja-JP" altLang="en-US"/>
              <a:t>特許戦略工学分科会</a:t>
            </a:r>
          </a:p>
          <a:p>
            <a:pPr algn="ctr">
              <a:defRPr/>
            </a:pPr>
            <a:r>
              <a:rPr lang="ja-JP" altLang="en-US" sz="1800"/>
              <a:t>メンバーによるボランティア活動</a:t>
            </a:r>
            <a:endParaRPr lang="ja-JP" altLang="en-US"/>
          </a:p>
        </p:txBody>
      </p:sp>
      <p:sp>
        <p:nvSpPr>
          <p:cNvPr id="14340" name="AutoShape 3"/>
          <p:cNvSpPr>
            <a:spLocks noChangeArrowheads="1"/>
          </p:cNvSpPr>
          <p:nvPr/>
        </p:nvSpPr>
        <p:spPr bwMode="auto">
          <a:xfrm>
            <a:off x="685800" y="2514600"/>
            <a:ext cx="2133600" cy="1143000"/>
          </a:xfrm>
          <a:prstGeom prst="flowChartDocument">
            <a:avLst/>
          </a:prstGeom>
          <a:solidFill>
            <a:srgbClr val="CCFFCC"/>
          </a:solidFill>
          <a:ln w="9525">
            <a:solidFill>
              <a:schemeClr val="tx1"/>
            </a:solidFill>
            <a:miter lim="800000"/>
            <a:headEnd/>
            <a:tailEnd/>
          </a:ln>
        </p:spPr>
        <p:txBody>
          <a:bodyPr wrap="none" anchor="ctr"/>
          <a:lstStyle/>
          <a:p>
            <a:pPr algn="ctr"/>
            <a:r>
              <a:rPr lang="ja-JP" altLang="en-US"/>
              <a:t>特許戦略論</a:t>
            </a:r>
            <a:endParaRPr lang="ja-JP" altLang="en-US" sz="2000"/>
          </a:p>
          <a:p>
            <a:pPr algn="ctr"/>
            <a:r>
              <a:rPr lang="ja-JP" altLang="en-US" sz="1600"/>
              <a:t>（著作権者：分科会の</a:t>
            </a:r>
          </a:p>
          <a:p>
            <a:pPr algn="ctr"/>
            <a:r>
              <a:rPr lang="ja-JP" altLang="en-US" sz="1600"/>
              <a:t>執筆メンバー）</a:t>
            </a:r>
            <a:endParaRPr lang="ja-JP" altLang="en-US"/>
          </a:p>
        </p:txBody>
      </p:sp>
      <p:sp>
        <p:nvSpPr>
          <p:cNvPr id="14341" name="AutoShape 4"/>
          <p:cNvSpPr>
            <a:spLocks noChangeArrowheads="1"/>
          </p:cNvSpPr>
          <p:nvPr/>
        </p:nvSpPr>
        <p:spPr bwMode="auto">
          <a:xfrm>
            <a:off x="3505200" y="2514600"/>
            <a:ext cx="4114800" cy="1066800"/>
          </a:xfrm>
          <a:prstGeom prst="flowChartDocument">
            <a:avLst/>
          </a:prstGeom>
          <a:solidFill>
            <a:srgbClr val="CCFFCC"/>
          </a:solidFill>
          <a:ln w="9525">
            <a:solidFill>
              <a:schemeClr val="tx1"/>
            </a:solidFill>
            <a:miter lim="800000"/>
            <a:headEnd/>
            <a:tailEnd/>
          </a:ln>
        </p:spPr>
        <p:txBody>
          <a:bodyPr wrap="none" anchor="ctr"/>
          <a:lstStyle/>
          <a:p>
            <a:pPr algn="ctr"/>
            <a:r>
              <a:rPr lang="ja-JP" altLang="en-US" sz="2000"/>
              <a:t>特許戦略システムソフトの</a:t>
            </a:r>
          </a:p>
          <a:p>
            <a:pPr algn="ctr"/>
            <a:r>
              <a:rPr lang="ja-JP" altLang="en-US" sz="2000"/>
              <a:t>構造、仕様</a:t>
            </a:r>
            <a:endParaRPr lang="ja-JP" altLang="en-US"/>
          </a:p>
        </p:txBody>
      </p:sp>
      <p:sp>
        <p:nvSpPr>
          <p:cNvPr id="14342" name="Line 6"/>
          <p:cNvSpPr>
            <a:spLocks noChangeShapeType="1"/>
          </p:cNvSpPr>
          <p:nvPr/>
        </p:nvSpPr>
        <p:spPr bwMode="auto">
          <a:xfrm flipH="1">
            <a:off x="1828800" y="1752600"/>
            <a:ext cx="1371600" cy="762000"/>
          </a:xfrm>
          <a:prstGeom prst="line">
            <a:avLst/>
          </a:prstGeom>
          <a:noFill/>
          <a:ln w="9525">
            <a:solidFill>
              <a:schemeClr val="tx1"/>
            </a:solidFill>
            <a:round/>
            <a:headEnd/>
            <a:tailEnd type="triangle" w="med" len="med"/>
          </a:ln>
        </p:spPr>
        <p:txBody>
          <a:bodyPr wrap="none" anchor="ctr"/>
          <a:lstStyle/>
          <a:p>
            <a:endParaRPr lang="ja-JP" altLang="en-US"/>
          </a:p>
        </p:txBody>
      </p:sp>
      <p:sp>
        <p:nvSpPr>
          <p:cNvPr id="14343" name="Line 7"/>
          <p:cNvSpPr>
            <a:spLocks noChangeShapeType="1"/>
          </p:cNvSpPr>
          <p:nvPr/>
        </p:nvSpPr>
        <p:spPr bwMode="auto">
          <a:xfrm>
            <a:off x="4648200" y="1752600"/>
            <a:ext cx="0" cy="762000"/>
          </a:xfrm>
          <a:prstGeom prst="line">
            <a:avLst/>
          </a:prstGeom>
          <a:noFill/>
          <a:ln w="9525">
            <a:solidFill>
              <a:schemeClr val="tx1"/>
            </a:solidFill>
            <a:round/>
            <a:headEnd/>
            <a:tailEnd type="triangle" w="med" len="med"/>
          </a:ln>
        </p:spPr>
        <p:txBody>
          <a:bodyPr wrap="none" anchor="ctr"/>
          <a:lstStyle/>
          <a:p>
            <a:endParaRPr lang="ja-JP" altLang="en-US"/>
          </a:p>
        </p:txBody>
      </p:sp>
      <p:sp>
        <p:nvSpPr>
          <p:cNvPr id="14344" name="Rectangle 9"/>
          <p:cNvSpPr>
            <a:spLocks noChangeArrowheads="1"/>
          </p:cNvSpPr>
          <p:nvPr/>
        </p:nvSpPr>
        <p:spPr bwMode="auto">
          <a:xfrm>
            <a:off x="609600" y="3962400"/>
            <a:ext cx="2209800" cy="457200"/>
          </a:xfrm>
          <a:prstGeom prst="rect">
            <a:avLst/>
          </a:prstGeom>
          <a:solidFill>
            <a:srgbClr val="FDC9FB"/>
          </a:solidFill>
          <a:ln w="9525">
            <a:solidFill>
              <a:schemeClr val="tx1"/>
            </a:solidFill>
            <a:miter lim="800000"/>
            <a:headEnd/>
            <a:tailEnd/>
          </a:ln>
        </p:spPr>
        <p:txBody>
          <a:bodyPr wrap="none" anchor="ctr"/>
          <a:lstStyle/>
          <a:p>
            <a:pPr algn="ctr"/>
            <a:r>
              <a:rPr lang="ja-JP" altLang="en-US"/>
              <a:t>出版社</a:t>
            </a:r>
          </a:p>
        </p:txBody>
      </p:sp>
      <p:sp>
        <p:nvSpPr>
          <p:cNvPr id="14345" name="Text Box 10"/>
          <p:cNvSpPr txBox="1">
            <a:spLocks noChangeArrowheads="1"/>
          </p:cNvSpPr>
          <p:nvPr/>
        </p:nvSpPr>
        <p:spPr bwMode="auto">
          <a:xfrm>
            <a:off x="3124200" y="4267200"/>
            <a:ext cx="1565275" cy="376238"/>
          </a:xfrm>
          <a:prstGeom prst="rect">
            <a:avLst/>
          </a:prstGeom>
          <a:solidFill>
            <a:srgbClr val="FDC9FB"/>
          </a:solidFill>
          <a:ln w="9525">
            <a:solidFill>
              <a:schemeClr val="tx1"/>
            </a:solidFill>
            <a:miter lim="800000"/>
            <a:headEnd/>
            <a:tailEnd/>
          </a:ln>
        </p:spPr>
        <p:txBody>
          <a:bodyPr wrap="none">
            <a:spAutoFit/>
          </a:bodyPr>
          <a:lstStyle/>
          <a:p>
            <a:r>
              <a:rPr lang="ja-JP" altLang="en-US" sz="1800"/>
              <a:t>大学の研究室</a:t>
            </a:r>
            <a:endParaRPr lang="ja-JP" altLang="en-US"/>
          </a:p>
        </p:txBody>
      </p:sp>
      <p:sp>
        <p:nvSpPr>
          <p:cNvPr id="14346" name="AutoShape 12"/>
          <p:cNvSpPr>
            <a:spLocks noChangeArrowheads="1"/>
          </p:cNvSpPr>
          <p:nvPr/>
        </p:nvSpPr>
        <p:spPr bwMode="auto">
          <a:xfrm>
            <a:off x="3962400" y="5638800"/>
            <a:ext cx="1905000" cy="838200"/>
          </a:xfrm>
          <a:prstGeom prst="roundRect">
            <a:avLst>
              <a:gd name="adj" fmla="val 16667"/>
            </a:avLst>
          </a:prstGeom>
          <a:solidFill>
            <a:srgbClr val="FFCC66"/>
          </a:solidFill>
          <a:ln w="9525">
            <a:solidFill>
              <a:schemeClr val="tx1"/>
            </a:solidFill>
            <a:round/>
            <a:headEnd/>
            <a:tailEnd/>
          </a:ln>
        </p:spPr>
        <p:txBody>
          <a:bodyPr wrap="none" anchor="ctr"/>
          <a:lstStyle/>
          <a:p>
            <a:pPr algn="ctr"/>
            <a:r>
              <a:rPr lang="ja-JP" altLang="en-US" sz="1800"/>
              <a:t>特許戦略システム</a:t>
            </a:r>
          </a:p>
          <a:p>
            <a:pPr algn="ctr"/>
            <a:r>
              <a:rPr lang="ja-JP" altLang="en-US" sz="1800"/>
              <a:t>ソフト</a:t>
            </a:r>
          </a:p>
        </p:txBody>
      </p:sp>
      <p:sp>
        <p:nvSpPr>
          <p:cNvPr id="14347" name="Text Box 14"/>
          <p:cNvSpPr txBox="1">
            <a:spLocks noChangeArrowheads="1"/>
          </p:cNvSpPr>
          <p:nvPr/>
        </p:nvSpPr>
        <p:spPr bwMode="auto">
          <a:xfrm>
            <a:off x="4953000" y="4267200"/>
            <a:ext cx="2214563" cy="376238"/>
          </a:xfrm>
          <a:prstGeom prst="rect">
            <a:avLst/>
          </a:prstGeom>
          <a:solidFill>
            <a:srgbClr val="FDC9FB"/>
          </a:solidFill>
          <a:ln w="9525">
            <a:solidFill>
              <a:schemeClr val="tx1"/>
            </a:solidFill>
            <a:miter lim="800000"/>
            <a:headEnd/>
            <a:tailEnd/>
          </a:ln>
        </p:spPr>
        <p:txBody>
          <a:bodyPr wrap="none">
            <a:spAutoFit/>
          </a:bodyPr>
          <a:lstStyle/>
          <a:p>
            <a:r>
              <a:rPr lang="ja-JP" altLang="en-US" sz="1800"/>
              <a:t>ソフトウェア開発企業</a:t>
            </a:r>
            <a:endParaRPr lang="ja-JP" altLang="en-US"/>
          </a:p>
        </p:txBody>
      </p:sp>
      <p:sp>
        <p:nvSpPr>
          <p:cNvPr id="14348" name="Line 15"/>
          <p:cNvSpPr>
            <a:spLocks noChangeShapeType="1"/>
          </p:cNvSpPr>
          <p:nvPr/>
        </p:nvSpPr>
        <p:spPr bwMode="auto">
          <a:xfrm>
            <a:off x="3962400" y="3581400"/>
            <a:ext cx="0" cy="685800"/>
          </a:xfrm>
          <a:prstGeom prst="line">
            <a:avLst/>
          </a:prstGeom>
          <a:noFill/>
          <a:ln w="9525">
            <a:solidFill>
              <a:schemeClr val="tx1"/>
            </a:solidFill>
            <a:round/>
            <a:headEnd/>
            <a:tailEnd type="triangle" w="med" len="med"/>
          </a:ln>
        </p:spPr>
        <p:txBody>
          <a:bodyPr wrap="none" anchor="ctr"/>
          <a:lstStyle/>
          <a:p>
            <a:endParaRPr lang="ja-JP" altLang="en-US"/>
          </a:p>
        </p:txBody>
      </p:sp>
      <p:sp>
        <p:nvSpPr>
          <p:cNvPr id="14349" name="Line 17"/>
          <p:cNvSpPr>
            <a:spLocks noChangeShapeType="1"/>
          </p:cNvSpPr>
          <p:nvPr/>
        </p:nvSpPr>
        <p:spPr bwMode="auto">
          <a:xfrm>
            <a:off x="5638800" y="3505200"/>
            <a:ext cx="0" cy="762000"/>
          </a:xfrm>
          <a:prstGeom prst="line">
            <a:avLst/>
          </a:prstGeom>
          <a:noFill/>
          <a:ln w="9525">
            <a:solidFill>
              <a:schemeClr val="tx1"/>
            </a:solidFill>
            <a:round/>
            <a:headEnd/>
            <a:tailEnd type="triangle" w="med" len="med"/>
          </a:ln>
        </p:spPr>
        <p:txBody>
          <a:bodyPr wrap="none" anchor="ctr"/>
          <a:lstStyle/>
          <a:p>
            <a:endParaRPr lang="ja-JP" altLang="en-US"/>
          </a:p>
        </p:txBody>
      </p:sp>
      <p:sp>
        <p:nvSpPr>
          <p:cNvPr id="14350" name="AutoShape 22"/>
          <p:cNvSpPr>
            <a:spLocks noChangeArrowheads="1"/>
          </p:cNvSpPr>
          <p:nvPr/>
        </p:nvSpPr>
        <p:spPr bwMode="auto">
          <a:xfrm>
            <a:off x="609600" y="4724400"/>
            <a:ext cx="2057400" cy="1295400"/>
          </a:xfrm>
          <a:prstGeom prst="flowChartInternalStorage">
            <a:avLst/>
          </a:prstGeom>
          <a:solidFill>
            <a:srgbClr val="FFCC66"/>
          </a:solidFill>
          <a:ln w="9525">
            <a:solidFill>
              <a:schemeClr val="tx1"/>
            </a:solidFill>
            <a:miter lim="800000"/>
            <a:headEnd/>
            <a:tailEnd/>
          </a:ln>
        </p:spPr>
        <p:txBody>
          <a:bodyPr wrap="none" anchor="ctr"/>
          <a:lstStyle/>
          <a:p>
            <a:pPr algn="ctr"/>
            <a:r>
              <a:rPr lang="ja-JP" altLang="en-US"/>
              <a:t>書籍</a:t>
            </a:r>
          </a:p>
          <a:p>
            <a:pPr algn="ctr"/>
            <a:r>
              <a:rPr lang="ja-JP" altLang="en-US" sz="2000"/>
              <a:t>「特許戦略論」</a:t>
            </a:r>
            <a:endParaRPr lang="ja-JP" altLang="en-US"/>
          </a:p>
        </p:txBody>
      </p:sp>
      <p:sp>
        <p:nvSpPr>
          <p:cNvPr id="14351" name="Line 23"/>
          <p:cNvSpPr>
            <a:spLocks noChangeShapeType="1"/>
          </p:cNvSpPr>
          <p:nvPr/>
        </p:nvSpPr>
        <p:spPr bwMode="auto">
          <a:xfrm>
            <a:off x="1752600" y="3581400"/>
            <a:ext cx="0" cy="381000"/>
          </a:xfrm>
          <a:prstGeom prst="line">
            <a:avLst/>
          </a:prstGeom>
          <a:noFill/>
          <a:ln w="9525">
            <a:solidFill>
              <a:schemeClr val="tx1"/>
            </a:solidFill>
            <a:round/>
            <a:headEnd/>
            <a:tailEnd type="triangle" w="med" len="med"/>
          </a:ln>
        </p:spPr>
        <p:txBody>
          <a:bodyPr wrap="none" anchor="ctr"/>
          <a:lstStyle/>
          <a:p>
            <a:endParaRPr lang="ja-JP" altLang="en-US"/>
          </a:p>
        </p:txBody>
      </p:sp>
      <p:sp>
        <p:nvSpPr>
          <p:cNvPr id="14352" name="Line 24"/>
          <p:cNvSpPr>
            <a:spLocks noChangeShapeType="1"/>
          </p:cNvSpPr>
          <p:nvPr/>
        </p:nvSpPr>
        <p:spPr bwMode="auto">
          <a:xfrm>
            <a:off x="1752600" y="4419600"/>
            <a:ext cx="0" cy="304800"/>
          </a:xfrm>
          <a:prstGeom prst="line">
            <a:avLst/>
          </a:prstGeom>
          <a:noFill/>
          <a:ln w="9525">
            <a:solidFill>
              <a:schemeClr val="tx1"/>
            </a:solidFill>
            <a:round/>
            <a:headEnd/>
            <a:tailEnd type="triangle" w="med" len="med"/>
          </a:ln>
        </p:spPr>
        <p:txBody>
          <a:bodyPr wrap="none" anchor="ctr"/>
          <a:lstStyle/>
          <a:p>
            <a:endParaRPr lang="ja-JP" altLang="en-US"/>
          </a:p>
        </p:txBody>
      </p:sp>
      <p:sp>
        <p:nvSpPr>
          <p:cNvPr id="14353" name="Text Box 27"/>
          <p:cNvSpPr txBox="1">
            <a:spLocks noChangeArrowheads="1"/>
          </p:cNvSpPr>
          <p:nvPr/>
        </p:nvSpPr>
        <p:spPr bwMode="auto">
          <a:xfrm>
            <a:off x="7086600" y="977900"/>
            <a:ext cx="1828800" cy="1016000"/>
          </a:xfrm>
          <a:prstGeom prst="rect">
            <a:avLst/>
          </a:prstGeom>
          <a:noFill/>
          <a:ln w="9525">
            <a:solidFill>
              <a:schemeClr val="tx1"/>
            </a:solidFill>
            <a:miter lim="800000"/>
            <a:headEnd/>
            <a:tailEnd/>
          </a:ln>
        </p:spPr>
        <p:txBody>
          <a:bodyPr>
            <a:spAutoFit/>
          </a:bodyPr>
          <a:lstStyle/>
          <a:p>
            <a:r>
              <a:rPr lang="ja-JP" altLang="en-US" sz="2000"/>
              <a:t>大学の研究室などの機関や専門家など</a:t>
            </a:r>
            <a:endParaRPr lang="ja-JP" altLang="en-US"/>
          </a:p>
        </p:txBody>
      </p:sp>
      <p:sp>
        <p:nvSpPr>
          <p:cNvPr id="14354" name="AutoShape 28"/>
          <p:cNvSpPr>
            <a:spLocks noChangeArrowheads="1"/>
          </p:cNvSpPr>
          <p:nvPr/>
        </p:nvSpPr>
        <p:spPr bwMode="auto">
          <a:xfrm>
            <a:off x="6248400" y="1143000"/>
            <a:ext cx="838200" cy="457200"/>
          </a:xfrm>
          <a:prstGeom prst="leftRightArrow">
            <a:avLst>
              <a:gd name="adj1" fmla="val 50000"/>
              <a:gd name="adj2" fmla="val 36667"/>
            </a:avLst>
          </a:prstGeom>
          <a:solidFill>
            <a:schemeClr val="accent1"/>
          </a:solidFill>
          <a:ln w="9525">
            <a:solidFill>
              <a:schemeClr val="tx1"/>
            </a:solidFill>
            <a:miter lim="800000"/>
            <a:headEnd/>
            <a:tailEnd/>
          </a:ln>
        </p:spPr>
        <p:txBody>
          <a:bodyPr wrap="none" anchor="ctr"/>
          <a:lstStyle/>
          <a:p>
            <a:endParaRPr lang="ja-JP" altLang="en-US"/>
          </a:p>
        </p:txBody>
      </p:sp>
      <p:sp>
        <p:nvSpPr>
          <p:cNvPr id="14355" name="Text Box 29"/>
          <p:cNvSpPr txBox="1">
            <a:spLocks noChangeArrowheads="1"/>
          </p:cNvSpPr>
          <p:nvPr/>
        </p:nvSpPr>
        <p:spPr bwMode="auto">
          <a:xfrm>
            <a:off x="63500" y="50800"/>
            <a:ext cx="2755900" cy="466725"/>
          </a:xfrm>
          <a:prstGeom prst="rect">
            <a:avLst/>
          </a:prstGeom>
          <a:noFill/>
          <a:ln w="9525">
            <a:solidFill>
              <a:schemeClr val="tx1"/>
            </a:solidFill>
            <a:miter lim="800000"/>
            <a:headEnd/>
            <a:tailEnd/>
          </a:ln>
        </p:spPr>
        <p:txBody>
          <a:bodyPr wrap="none">
            <a:spAutoFit/>
          </a:bodyPr>
          <a:lstStyle/>
          <a:p>
            <a:r>
              <a:rPr lang="ja-JP" altLang="en-US"/>
              <a:t>活動の全体イメージ</a:t>
            </a:r>
          </a:p>
        </p:txBody>
      </p:sp>
      <p:sp>
        <p:nvSpPr>
          <p:cNvPr id="14356" name="Rectangle 31"/>
          <p:cNvSpPr>
            <a:spLocks noChangeArrowheads="1"/>
          </p:cNvSpPr>
          <p:nvPr/>
        </p:nvSpPr>
        <p:spPr bwMode="auto">
          <a:xfrm>
            <a:off x="457200" y="2209800"/>
            <a:ext cx="8458200" cy="1600200"/>
          </a:xfrm>
          <a:prstGeom prst="rect">
            <a:avLst/>
          </a:prstGeom>
          <a:noFill/>
          <a:ln w="9525">
            <a:solidFill>
              <a:schemeClr val="tx1"/>
            </a:solidFill>
            <a:prstDash val="lgDashDot"/>
            <a:miter lim="800000"/>
            <a:headEnd/>
            <a:tailEnd/>
          </a:ln>
        </p:spPr>
        <p:txBody>
          <a:bodyPr wrap="none" anchor="ctr"/>
          <a:lstStyle/>
          <a:p>
            <a:endParaRPr lang="ja-JP" altLang="en-US"/>
          </a:p>
        </p:txBody>
      </p:sp>
      <p:sp>
        <p:nvSpPr>
          <p:cNvPr id="14357" name="Text Box 33"/>
          <p:cNvSpPr txBox="1">
            <a:spLocks noChangeArrowheads="1"/>
          </p:cNvSpPr>
          <p:nvPr/>
        </p:nvSpPr>
        <p:spPr bwMode="auto">
          <a:xfrm>
            <a:off x="288925" y="1011238"/>
            <a:ext cx="184150" cy="457200"/>
          </a:xfrm>
          <a:prstGeom prst="rect">
            <a:avLst/>
          </a:prstGeom>
          <a:noFill/>
          <a:ln w="9525">
            <a:noFill/>
            <a:miter lim="800000"/>
            <a:headEnd/>
            <a:tailEnd/>
          </a:ln>
        </p:spPr>
        <p:txBody>
          <a:bodyPr wrap="none">
            <a:spAutoFit/>
          </a:bodyPr>
          <a:lstStyle/>
          <a:p>
            <a:endParaRPr lang="ja-JP" altLang="ja-JP"/>
          </a:p>
        </p:txBody>
      </p:sp>
      <p:sp>
        <p:nvSpPr>
          <p:cNvPr id="14358" name="Rectangle 34"/>
          <p:cNvSpPr>
            <a:spLocks noChangeArrowheads="1"/>
          </p:cNvSpPr>
          <p:nvPr/>
        </p:nvSpPr>
        <p:spPr bwMode="auto">
          <a:xfrm>
            <a:off x="152400" y="876300"/>
            <a:ext cx="1981200" cy="831850"/>
          </a:xfrm>
          <a:prstGeom prst="rect">
            <a:avLst/>
          </a:prstGeom>
          <a:noFill/>
          <a:ln w="9525">
            <a:solidFill>
              <a:schemeClr val="tx1"/>
            </a:solidFill>
            <a:miter lim="800000"/>
            <a:headEnd/>
            <a:tailEnd/>
          </a:ln>
        </p:spPr>
        <p:txBody>
          <a:bodyPr>
            <a:spAutoFit/>
          </a:bodyPr>
          <a:lstStyle/>
          <a:p>
            <a:r>
              <a:rPr lang="ja-JP" altLang="en-US" sz="1200"/>
              <a:t>特許戦略工学分科会の研究成果の進展に応じて、継続的にバージョンアップを繰り返す。</a:t>
            </a:r>
            <a:endParaRPr lang="ja-JP" altLang="en-US"/>
          </a:p>
        </p:txBody>
      </p:sp>
      <p:sp>
        <p:nvSpPr>
          <p:cNvPr id="14359" name="Line 35"/>
          <p:cNvSpPr>
            <a:spLocks noChangeShapeType="1"/>
          </p:cNvSpPr>
          <p:nvPr/>
        </p:nvSpPr>
        <p:spPr bwMode="auto">
          <a:xfrm>
            <a:off x="1143000" y="1752600"/>
            <a:ext cx="457200" cy="457200"/>
          </a:xfrm>
          <a:prstGeom prst="line">
            <a:avLst/>
          </a:prstGeom>
          <a:noFill/>
          <a:ln w="9525">
            <a:solidFill>
              <a:schemeClr val="tx1"/>
            </a:solidFill>
            <a:round/>
            <a:headEnd/>
            <a:tailEnd/>
          </a:ln>
        </p:spPr>
        <p:txBody>
          <a:bodyPr wrap="none" anchor="ctr"/>
          <a:lstStyle/>
          <a:p>
            <a:endParaRPr lang="ja-JP" altLang="en-US"/>
          </a:p>
        </p:txBody>
      </p:sp>
      <p:sp>
        <p:nvSpPr>
          <p:cNvPr id="14360" name="Text Box 39"/>
          <p:cNvSpPr txBox="1">
            <a:spLocks noChangeArrowheads="1"/>
          </p:cNvSpPr>
          <p:nvPr/>
        </p:nvSpPr>
        <p:spPr bwMode="auto">
          <a:xfrm>
            <a:off x="2844800" y="0"/>
            <a:ext cx="6245225" cy="855663"/>
          </a:xfrm>
          <a:prstGeom prst="rect">
            <a:avLst/>
          </a:prstGeom>
          <a:noFill/>
          <a:ln w="9525">
            <a:noFill/>
            <a:miter lim="800000"/>
            <a:headEnd/>
            <a:tailEnd/>
          </a:ln>
        </p:spPr>
        <p:txBody>
          <a:bodyPr wrap="none">
            <a:spAutoFit/>
          </a:bodyPr>
          <a:lstStyle/>
          <a:p>
            <a:r>
              <a:rPr lang="ja-JP" altLang="en-US" sz="1800" b="1"/>
              <a:t>注）</a:t>
            </a:r>
            <a:r>
              <a:rPr lang="ja-JP" altLang="en-US" sz="1600" b="1"/>
              <a:t>　本分科会はボランティア活動であるので、特許戦略システムソフト</a:t>
            </a:r>
          </a:p>
          <a:p>
            <a:r>
              <a:rPr lang="ja-JP" altLang="en-US" sz="1600" b="1"/>
              <a:t>に関する本分科会の活動の成果・知的財産権は本分科会の名で一般</a:t>
            </a:r>
          </a:p>
          <a:p>
            <a:r>
              <a:rPr lang="ja-JP" altLang="en-US" sz="1600" b="1"/>
              <a:t>に無償開放することに、メンバーは予め同意するものとする。</a:t>
            </a:r>
            <a:endParaRPr lang="ja-JP" altLang="en-US" sz="1800"/>
          </a:p>
        </p:txBody>
      </p:sp>
      <p:sp>
        <p:nvSpPr>
          <p:cNvPr id="14361" name="Rectangle 40"/>
          <p:cNvSpPr>
            <a:spLocks noChangeArrowheads="1"/>
          </p:cNvSpPr>
          <p:nvPr/>
        </p:nvSpPr>
        <p:spPr bwMode="auto">
          <a:xfrm>
            <a:off x="2971800" y="4114800"/>
            <a:ext cx="4419600" cy="1143000"/>
          </a:xfrm>
          <a:prstGeom prst="rect">
            <a:avLst/>
          </a:prstGeom>
          <a:noFill/>
          <a:ln w="9525">
            <a:solidFill>
              <a:schemeClr val="tx1"/>
            </a:solidFill>
            <a:miter lim="800000"/>
            <a:headEnd/>
            <a:tailEnd/>
          </a:ln>
        </p:spPr>
        <p:txBody>
          <a:bodyPr wrap="none" anchor="ctr"/>
          <a:lstStyle/>
          <a:p>
            <a:pPr algn="ctr"/>
            <a:endParaRPr lang="en-US" altLang="ja-JP"/>
          </a:p>
          <a:p>
            <a:pPr algn="ctr"/>
            <a:endParaRPr lang="en-US" altLang="ja-JP"/>
          </a:p>
          <a:p>
            <a:pPr algn="ctr"/>
            <a:r>
              <a:rPr lang="ja-JP" altLang="en-US"/>
              <a:t>産学連携の仕組みでの開発活動</a:t>
            </a:r>
          </a:p>
        </p:txBody>
      </p:sp>
      <p:sp>
        <p:nvSpPr>
          <p:cNvPr id="14362" name="Line 41"/>
          <p:cNvSpPr>
            <a:spLocks noChangeShapeType="1"/>
          </p:cNvSpPr>
          <p:nvPr/>
        </p:nvSpPr>
        <p:spPr bwMode="auto">
          <a:xfrm>
            <a:off x="4800600" y="5257800"/>
            <a:ext cx="0" cy="381000"/>
          </a:xfrm>
          <a:prstGeom prst="line">
            <a:avLst/>
          </a:prstGeom>
          <a:noFill/>
          <a:ln w="9525">
            <a:solidFill>
              <a:schemeClr val="tx1"/>
            </a:solidFill>
            <a:round/>
            <a:headEnd/>
            <a:tailEnd type="triangle" w="med" len="med"/>
          </a:ln>
        </p:spPr>
        <p:txBody>
          <a:bodyPr wrap="none" anchor="ctr"/>
          <a:lstStyle/>
          <a:p>
            <a:endParaRPr lang="ja-JP" altLang="en-US"/>
          </a:p>
        </p:txBody>
      </p:sp>
      <p:sp>
        <p:nvSpPr>
          <p:cNvPr id="14363" name="AutoShape 42"/>
          <p:cNvSpPr>
            <a:spLocks noChangeArrowheads="1"/>
          </p:cNvSpPr>
          <p:nvPr/>
        </p:nvSpPr>
        <p:spPr bwMode="auto">
          <a:xfrm>
            <a:off x="7391400" y="4419600"/>
            <a:ext cx="457200" cy="533400"/>
          </a:xfrm>
          <a:prstGeom prst="leftArrow">
            <a:avLst>
              <a:gd name="adj1" fmla="val 50000"/>
              <a:gd name="adj2" fmla="val 25000"/>
            </a:avLst>
          </a:prstGeom>
          <a:solidFill>
            <a:schemeClr val="accent1"/>
          </a:solidFill>
          <a:ln w="9525">
            <a:solidFill>
              <a:schemeClr val="tx1"/>
            </a:solidFill>
            <a:miter lim="800000"/>
            <a:headEnd/>
            <a:tailEnd/>
          </a:ln>
        </p:spPr>
        <p:txBody>
          <a:bodyPr wrap="none" anchor="ctr"/>
          <a:lstStyle/>
          <a:p>
            <a:endParaRPr lang="ja-JP" altLang="en-US"/>
          </a:p>
        </p:txBody>
      </p:sp>
      <p:sp>
        <p:nvSpPr>
          <p:cNvPr id="14364" name="AutoShape 43"/>
          <p:cNvSpPr>
            <a:spLocks noChangeArrowheads="1"/>
          </p:cNvSpPr>
          <p:nvPr/>
        </p:nvSpPr>
        <p:spPr bwMode="auto">
          <a:xfrm>
            <a:off x="7848600" y="4191000"/>
            <a:ext cx="1066800" cy="914400"/>
          </a:xfrm>
          <a:prstGeom prst="octagon">
            <a:avLst>
              <a:gd name="adj" fmla="val 29287"/>
            </a:avLst>
          </a:prstGeom>
          <a:solidFill>
            <a:srgbClr val="FFFF99"/>
          </a:solidFill>
          <a:ln w="9525">
            <a:solidFill>
              <a:schemeClr val="tx1"/>
            </a:solidFill>
            <a:miter lim="800000"/>
            <a:headEnd/>
            <a:tailEnd/>
          </a:ln>
        </p:spPr>
        <p:txBody>
          <a:bodyPr wrap="none" anchor="ctr"/>
          <a:lstStyle/>
          <a:p>
            <a:pPr algn="ctr"/>
            <a:r>
              <a:rPr lang="ja-JP" altLang="en-US" sz="1800"/>
              <a:t>外部資金</a:t>
            </a:r>
          </a:p>
        </p:txBody>
      </p:sp>
      <p:sp>
        <p:nvSpPr>
          <p:cNvPr id="14365" name="Line 44"/>
          <p:cNvSpPr>
            <a:spLocks noChangeShapeType="1"/>
          </p:cNvSpPr>
          <p:nvPr/>
        </p:nvSpPr>
        <p:spPr bwMode="auto">
          <a:xfrm>
            <a:off x="4648200" y="4419600"/>
            <a:ext cx="304800" cy="0"/>
          </a:xfrm>
          <a:prstGeom prst="line">
            <a:avLst/>
          </a:prstGeom>
          <a:noFill/>
          <a:ln w="9525">
            <a:solidFill>
              <a:schemeClr val="tx1"/>
            </a:solidFill>
            <a:round/>
            <a:headEnd type="triangle" w="med" len="med"/>
            <a:tailEnd type="triangle" w="med" len="med"/>
          </a:ln>
        </p:spPr>
        <p:txBody>
          <a:bodyPr wrap="none" anchor="ctr"/>
          <a:lstStyle/>
          <a:p>
            <a:endParaRPr lang="ja-JP"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スライド番号プレースホルダ 3"/>
          <p:cNvSpPr>
            <a:spLocks noGrp="1"/>
          </p:cNvSpPr>
          <p:nvPr>
            <p:ph type="sldNum" sz="quarter" idx="12"/>
          </p:nvPr>
        </p:nvSpPr>
        <p:spPr>
          <a:noFill/>
        </p:spPr>
        <p:txBody>
          <a:bodyPr/>
          <a:lstStyle/>
          <a:p>
            <a:fld id="{130A454D-9927-4B86-AC60-B196394C1791}" type="slidenum">
              <a:rPr lang="en-US" altLang="ja-JP"/>
              <a:pPr/>
              <a:t>14</a:t>
            </a:fld>
            <a:endParaRPr lang="en-US" altLang="ja-JP"/>
          </a:p>
        </p:txBody>
      </p:sp>
      <p:sp>
        <p:nvSpPr>
          <p:cNvPr id="15363" name="Text Box 4"/>
          <p:cNvSpPr txBox="1">
            <a:spLocks noChangeArrowheads="1"/>
          </p:cNvSpPr>
          <p:nvPr/>
        </p:nvSpPr>
        <p:spPr bwMode="auto">
          <a:xfrm>
            <a:off x="365125" y="325438"/>
            <a:ext cx="184150" cy="457200"/>
          </a:xfrm>
          <a:prstGeom prst="rect">
            <a:avLst/>
          </a:prstGeom>
          <a:noFill/>
          <a:ln w="9525">
            <a:noFill/>
            <a:miter lim="800000"/>
            <a:headEnd/>
            <a:tailEnd/>
          </a:ln>
        </p:spPr>
        <p:txBody>
          <a:bodyPr wrap="none">
            <a:spAutoFit/>
          </a:bodyPr>
          <a:lstStyle/>
          <a:p>
            <a:endParaRPr lang="ja-JP" altLang="ja-JP"/>
          </a:p>
        </p:txBody>
      </p:sp>
      <p:sp>
        <p:nvSpPr>
          <p:cNvPr id="15364" name="Text Box 5"/>
          <p:cNvSpPr txBox="1">
            <a:spLocks noChangeArrowheads="1"/>
          </p:cNvSpPr>
          <p:nvPr/>
        </p:nvSpPr>
        <p:spPr bwMode="auto">
          <a:xfrm>
            <a:off x="288925" y="249238"/>
            <a:ext cx="7207250" cy="466725"/>
          </a:xfrm>
          <a:prstGeom prst="rect">
            <a:avLst/>
          </a:prstGeom>
          <a:solidFill>
            <a:srgbClr val="CCECFF"/>
          </a:solidFill>
          <a:ln w="9525">
            <a:solidFill>
              <a:schemeClr val="tx1"/>
            </a:solidFill>
            <a:miter lim="800000"/>
            <a:headEnd/>
            <a:tailEnd/>
          </a:ln>
        </p:spPr>
        <p:txBody>
          <a:bodyPr wrap="none">
            <a:spAutoFit/>
          </a:bodyPr>
          <a:lstStyle/>
          <a:p>
            <a:r>
              <a:rPr lang="ja-JP" altLang="en-US"/>
              <a:t>東大先端研での毎月の研究会における活動のイメージ</a:t>
            </a:r>
          </a:p>
        </p:txBody>
      </p:sp>
      <p:sp>
        <p:nvSpPr>
          <p:cNvPr id="15365" name="Text Box 6"/>
          <p:cNvSpPr txBox="1">
            <a:spLocks noChangeArrowheads="1"/>
          </p:cNvSpPr>
          <p:nvPr/>
        </p:nvSpPr>
        <p:spPr bwMode="auto">
          <a:xfrm>
            <a:off x="914400" y="2590800"/>
            <a:ext cx="7543800" cy="1196975"/>
          </a:xfrm>
          <a:prstGeom prst="rect">
            <a:avLst/>
          </a:prstGeom>
          <a:noFill/>
          <a:ln w="9525">
            <a:solidFill>
              <a:schemeClr val="tx1"/>
            </a:solidFill>
            <a:miter lim="800000"/>
            <a:headEnd/>
            <a:tailEnd/>
          </a:ln>
        </p:spPr>
        <p:txBody>
          <a:bodyPr>
            <a:spAutoFit/>
          </a:bodyPr>
          <a:lstStyle/>
          <a:p>
            <a:r>
              <a:rPr lang="ja-JP" altLang="en-US"/>
              <a:t>新しいサブテーマに関するオーガナイザ</a:t>
            </a:r>
            <a:r>
              <a:rPr lang="en-US" altLang="ja-JP"/>
              <a:t>,</a:t>
            </a:r>
            <a:r>
              <a:rPr lang="ja-JP" altLang="en-US"/>
              <a:t>外部講師または分科会メンバーによるプレゼンテーション（研究会での討議や研究のたたき台）</a:t>
            </a:r>
          </a:p>
        </p:txBody>
      </p:sp>
      <p:sp>
        <p:nvSpPr>
          <p:cNvPr id="15366" name="Text Box 7"/>
          <p:cNvSpPr txBox="1">
            <a:spLocks noChangeArrowheads="1"/>
          </p:cNvSpPr>
          <p:nvPr/>
        </p:nvSpPr>
        <p:spPr bwMode="auto">
          <a:xfrm>
            <a:off x="914400" y="1163638"/>
            <a:ext cx="7554913" cy="831850"/>
          </a:xfrm>
          <a:prstGeom prst="rect">
            <a:avLst/>
          </a:prstGeom>
          <a:noFill/>
          <a:ln w="9525">
            <a:solidFill>
              <a:schemeClr val="tx1"/>
            </a:solidFill>
            <a:miter lim="800000"/>
            <a:headEnd/>
            <a:tailEnd/>
          </a:ln>
        </p:spPr>
        <p:txBody>
          <a:bodyPr>
            <a:spAutoFit/>
          </a:bodyPr>
          <a:lstStyle/>
          <a:p>
            <a:r>
              <a:rPr lang="ja-JP" altLang="en-US"/>
              <a:t>前回のサブテーマに関する担当メンバーの調査研究の成果の発表と討議</a:t>
            </a:r>
          </a:p>
        </p:txBody>
      </p:sp>
      <p:sp>
        <p:nvSpPr>
          <p:cNvPr id="15367" name="Text Box 10"/>
          <p:cNvSpPr txBox="1">
            <a:spLocks noChangeArrowheads="1"/>
          </p:cNvSpPr>
          <p:nvPr/>
        </p:nvSpPr>
        <p:spPr bwMode="auto">
          <a:xfrm>
            <a:off x="898525" y="4211638"/>
            <a:ext cx="7669213" cy="1196975"/>
          </a:xfrm>
          <a:prstGeom prst="rect">
            <a:avLst/>
          </a:prstGeom>
          <a:noFill/>
          <a:ln w="9525">
            <a:solidFill>
              <a:schemeClr val="tx1"/>
            </a:solidFill>
            <a:miter lim="800000"/>
            <a:headEnd/>
            <a:tailEnd/>
          </a:ln>
        </p:spPr>
        <p:txBody>
          <a:bodyPr wrap="none">
            <a:spAutoFit/>
          </a:bodyPr>
          <a:lstStyle/>
          <a:p>
            <a:r>
              <a:rPr lang="ja-JP" altLang="en-US"/>
              <a:t>質疑応答と、次回の研究会までに行なう調査研究テーマの</a:t>
            </a:r>
          </a:p>
          <a:p>
            <a:r>
              <a:rPr lang="ja-JP" altLang="en-US"/>
              <a:t>設定と担当の設定（その場で決まらなければ、分科会の</a:t>
            </a:r>
          </a:p>
          <a:p>
            <a:r>
              <a:rPr lang="ja-JP" altLang="en-US"/>
              <a:t>メーリングリストにて討議して決めていく）</a:t>
            </a:r>
          </a:p>
        </p:txBody>
      </p:sp>
      <p:sp>
        <p:nvSpPr>
          <p:cNvPr id="15368" name="Line 11"/>
          <p:cNvSpPr>
            <a:spLocks noChangeShapeType="1"/>
          </p:cNvSpPr>
          <p:nvPr/>
        </p:nvSpPr>
        <p:spPr bwMode="auto">
          <a:xfrm>
            <a:off x="4495800" y="1981200"/>
            <a:ext cx="0" cy="609600"/>
          </a:xfrm>
          <a:prstGeom prst="line">
            <a:avLst/>
          </a:prstGeom>
          <a:noFill/>
          <a:ln w="9525">
            <a:solidFill>
              <a:schemeClr val="tx1"/>
            </a:solidFill>
            <a:round/>
            <a:headEnd/>
            <a:tailEnd type="triangle" w="med" len="med"/>
          </a:ln>
        </p:spPr>
        <p:txBody>
          <a:bodyPr wrap="none" anchor="ctr"/>
          <a:lstStyle/>
          <a:p>
            <a:endParaRPr lang="ja-JP" altLang="en-US"/>
          </a:p>
        </p:txBody>
      </p:sp>
      <p:sp>
        <p:nvSpPr>
          <p:cNvPr id="15369" name="Line 12"/>
          <p:cNvSpPr>
            <a:spLocks noChangeShapeType="1"/>
          </p:cNvSpPr>
          <p:nvPr/>
        </p:nvSpPr>
        <p:spPr bwMode="auto">
          <a:xfrm>
            <a:off x="4495800" y="3810000"/>
            <a:ext cx="0" cy="381000"/>
          </a:xfrm>
          <a:prstGeom prst="line">
            <a:avLst/>
          </a:prstGeom>
          <a:noFill/>
          <a:ln w="9525">
            <a:solidFill>
              <a:schemeClr val="tx1"/>
            </a:solidFill>
            <a:round/>
            <a:headEnd/>
            <a:tailEnd type="triangle" w="med" len="med"/>
          </a:ln>
        </p:spPr>
        <p:txBody>
          <a:bodyPr wrap="none" anchor="ctr"/>
          <a:lstStyle/>
          <a:p>
            <a:endParaRPr lang="ja-JP"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スライド番号プレースホルダ 3"/>
          <p:cNvSpPr>
            <a:spLocks noGrp="1"/>
          </p:cNvSpPr>
          <p:nvPr>
            <p:ph type="sldNum" sz="quarter" idx="12"/>
          </p:nvPr>
        </p:nvSpPr>
        <p:spPr>
          <a:noFill/>
        </p:spPr>
        <p:txBody>
          <a:bodyPr/>
          <a:lstStyle/>
          <a:p>
            <a:fld id="{95B01DB7-4CA9-4593-B656-E41BD512C24E}" type="slidenum">
              <a:rPr lang="en-US" altLang="ja-JP"/>
              <a:pPr/>
              <a:t>15</a:t>
            </a:fld>
            <a:endParaRPr lang="en-US" altLang="ja-JP"/>
          </a:p>
        </p:txBody>
      </p:sp>
      <p:sp>
        <p:nvSpPr>
          <p:cNvPr id="16387" name="Text Box 2"/>
          <p:cNvSpPr txBox="1">
            <a:spLocks noChangeArrowheads="1"/>
          </p:cNvSpPr>
          <p:nvPr/>
        </p:nvSpPr>
        <p:spPr bwMode="auto">
          <a:xfrm>
            <a:off x="288925" y="249238"/>
            <a:ext cx="1873250" cy="831850"/>
          </a:xfrm>
          <a:prstGeom prst="rect">
            <a:avLst/>
          </a:prstGeom>
          <a:noFill/>
          <a:ln w="9525">
            <a:solidFill>
              <a:schemeClr val="tx1"/>
            </a:solidFill>
            <a:miter lim="800000"/>
            <a:headEnd/>
            <a:tailEnd/>
          </a:ln>
        </p:spPr>
        <p:txBody>
          <a:bodyPr wrap="none">
            <a:spAutoFit/>
          </a:bodyPr>
          <a:lstStyle/>
          <a:p>
            <a:r>
              <a:rPr lang="ja-JP" altLang="en-US"/>
              <a:t>スケジュール</a:t>
            </a:r>
          </a:p>
          <a:p>
            <a:r>
              <a:rPr lang="ja-JP" altLang="en-US"/>
              <a:t>のイメージ</a:t>
            </a:r>
          </a:p>
        </p:txBody>
      </p:sp>
      <p:sp>
        <p:nvSpPr>
          <p:cNvPr id="16388" name="Line 3"/>
          <p:cNvSpPr>
            <a:spLocks noChangeShapeType="1"/>
          </p:cNvSpPr>
          <p:nvPr/>
        </p:nvSpPr>
        <p:spPr bwMode="auto">
          <a:xfrm>
            <a:off x="381000" y="1905000"/>
            <a:ext cx="8382000" cy="0"/>
          </a:xfrm>
          <a:prstGeom prst="line">
            <a:avLst/>
          </a:prstGeom>
          <a:noFill/>
          <a:ln w="9525">
            <a:solidFill>
              <a:schemeClr val="tx1"/>
            </a:solidFill>
            <a:round/>
            <a:headEnd/>
            <a:tailEnd type="triangle" w="med" len="med"/>
          </a:ln>
        </p:spPr>
        <p:txBody>
          <a:bodyPr wrap="none" anchor="ctr"/>
          <a:lstStyle/>
          <a:p>
            <a:endParaRPr lang="ja-JP" altLang="en-US"/>
          </a:p>
        </p:txBody>
      </p:sp>
      <p:sp>
        <p:nvSpPr>
          <p:cNvPr id="16389" name="Text Box 4"/>
          <p:cNvSpPr txBox="1">
            <a:spLocks noChangeArrowheads="1"/>
          </p:cNvSpPr>
          <p:nvPr/>
        </p:nvSpPr>
        <p:spPr bwMode="auto">
          <a:xfrm>
            <a:off x="381000" y="1295400"/>
            <a:ext cx="946150" cy="581025"/>
          </a:xfrm>
          <a:prstGeom prst="rect">
            <a:avLst/>
          </a:prstGeom>
          <a:noFill/>
          <a:ln w="9525">
            <a:noFill/>
            <a:miter lim="800000"/>
            <a:headEnd/>
            <a:tailEnd/>
          </a:ln>
        </p:spPr>
        <p:txBody>
          <a:bodyPr wrap="none">
            <a:spAutoFit/>
          </a:bodyPr>
          <a:lstStyle/>
          <a:p>
            <a:r>
              <a:rPr lang="ja-JP" altLang="en-US" sz="1600"/>
              <a:t>２００３年</a:t>
            </a:r>
          </a:p>
          <a:p>
            <a:r>
              <a:rPr lang="ja-JP" altLang="en-US" sz="1600"/>
              <a:t>１０月</a:t>
            </a:r>
            <a:endParaRPr lang="ja-JP" altLang="en-US"/>
          </a:p>
        </p:txBody>
      </p:sp>
      <p:sp>
        <p:nvSpPr>
          <p:cNvPr id="16390" name="Text Box 5"/>
          <p:cNvSpPr txBox="1">
            <a:spLocks noChangeArrowheads="1"/>
          </p:cNvSpPr>
          <p:nvPr/>
        </p:nvSpPr>
        <p:spPr bwMode="auto">
          <a:xfrm>
            <a:off x="1752600" y="1295400"/>
            <a:ext cx="946150" cy="581025"/>
          </a:xfrm>
          <a:prstGeom prst="rect">
            <a:avLst/>
          </a:prstGeom>
          <a:noFill/>
          <a:ln w="9525">
            <a:noFill/>
            <a:miter lim="800000"/>
            <a:headEnd/>
            <a:tailEnd/>
          </a:ln>
        </p:spPr>
        <p:txBody>
          <a:bodyPr wrap="none">
            <a:spAutoFit/>
          </a:bodyPr>
          <a:lstStyle/>
          <a:p>
            <a:r>
              <a:rPr lang="ja-JP" altLang="en-US" sz="1600"/>
              <a:t>２００３年</a:t>
            </a:r>
          </a:p>
          <a:p>
            <a:r>
              <a:rPr lang="ja-JP" altLang="en-US" sz="1600"/>
              <a:t>１１月</a:t>
            </a:r>
            <a:endParaRPr lang="ja-JP" altLang="en-US"/>
          </a:p>
        </p:txBody>
      </p:sp>
      <p:sp>
        <p:nvSpPr>
          <p:cNvPr id="16391" name="Text Box 6"/>
          <p:cNvSpPr txBox="1">
            <a:spLocks noChangeArrowheads="1"/>
          </p:cNvSpPr>
          <p:nvPr/>
        </p:nvSpPr>
        <p:spPr bwMode="auto">
          <a:xfrm>
            <a:off x="3200400" y="1295400"/>
            <a:ext cx="946150" cy="581025"/>
          </a:xfrm>
          <a:prstGeom prst="rect">
            <a:avLst/>
          </a:prstGeom>
          <a:noFill/>
          <a:ln w="9525">
            <a:noFill/>
            <a:miter lim="800000"/>
            <a:headEnd/>
            <a:tailEnd/>
          </a:ln>
        </p:spPr>
        <p:txBody>
          <a:bodyPr>
            <a:spAutoFit/>
          </a:bodyPr>
          <a:lstStyle/>
          <a:p>
            <a:r>
              <a:rPr lang="ja-JP" altLang="en-US" sz="1600"/>
              <a:t>２００３年</a:t>
            </a:r>
          </a:p>
          <a:p>
            <a:r>
              <a:rPr lang="ja-JP" altLang="en-US" sz="1600"/>
              <a:t>１２月</a:t>
            </a:r>
            <a:endParaRPr lang="ja-JP" altLang="en-US"/>
          </a:p>
        </p:txBody>
      </p:sp>
      <p:sp>
        <p:nvSpPr>
          <p:cNvPr id="16392" name="Text Box 7"/>
          <p:cNvSpPr txBox="1">
            <a:spLocks noChangeArrowheads="1"/>
          </p:cNvSpPr>
          <p:nvPr/>
        </p:nvSpPr>
        <p:spPr bwMode="auto">
          <a:xfrm>
            <a:off x="4648200" y="1295400"/>
            <a:ext cx="946150" cy="581025"/>
          </a:xfrm>
          <a:prstGeom prst="rect">
            <a:avLst/>
          </a:prstGeom>
          <a:noFill/>
          <a:ln w="9525">
            <a:noFill/>
            <a:miter lim="800000"/>
            <a:headEnd/>
            <a:tailEnd/>
          </a:ln>
        </p:spPr>
        <p:txBody>
          <a:bodyPr wrap="none">
            <a:spAutoFit/>
          </a:bodyPr>
          <a:lstStyle/>
          <a:p>
            <a:r>
              <a:rPr lang="ja-JP" altLang="en-US" sz="1600"/>
              <a:t>２００４年</a:t>
            </a:r>
          </a:p>
          <a:p>
            <a:r>
              <a:rPr lang="ja-JP" altLang="en-US" sz="1600"/>
              <a:t>１月</a:t>
            </a:r>
            <a:endParaRPr lang="ja-JP" altLang="en-US"/>
          </a:p>
        </p:txBody>
      </p:sp>
      <p:sp>
        <p:nvSpPr>
          <p:cNvPr id="16393" name="Text Box 8"/>
          <p:cNvSpPr txBox="1">
            <a:spLocks noChangeArrowheads="1"/>
          </p:cNvSpPr>
          <p:nvPr/>
        </p:nvSpPr>
        <p:spPr bwMode="auto">
          <a:xfrm>
            <a:off x="6096000" y="1295400"/>
            <a:ext cx="946150" cy="581025"/>
          </a:xfrm>
          <a:prstGeom prst="rect">
            <a:avLst/>
          </a:prstGeom>
          <a:noFill/>
          <a:ln w="9525">
            <a:noFill/>
            <a:miter lim="800000"/>
            <a:headEnd/>
            <a:tailEnd/>
          </a:ln>
        </p:spPr>
        <p:txBody>
          <a:bodyPr wrap="none">
            <a:spAutoFit/>
          </a:bodyPr>
          <a:lstStyle/>
          <a:p>
            <a:r>
              <a:rPr lang="ja-JP" altLang="en-US" sz="1600"/>
              <a:t>２００４年</a:t>
            </a:r>
          </a:p>
          <a:p>
            <a:r>
              <a:rPr lang="ja-JP" altLang="en-US" sz="1600"/>
              <a:t>２月</a:t>
            </a:r>
            <a:endParaRPr lang="ja-JP" altLang="en-US"/>
          </a:p>
        </p:txBody>
      </p:sp>
      <p:sp>
        <p:nvSpPr>
          <p:cNvPr id="16394" name="Text Box 9"/>
          <p:cNvSpPr txBox="1">
            <a:spLocks noChangeArrowheads="1"/>
          </p:cNvSpPr>
          <p:nvPr/>
        </p:nvSpPr>
        <p:spPr bwMode="auto">
          <a:xfrm>
            <a:off x="7620000" y="1295400"/>
            <a:ext cx="946150" cy="581025"/>
          </a:xfrm>
          <a:prstGeom prst="rect">
            <a:avLst/>
          </a:prstGeom>
          <a:noFill/>
          <a:ln w="9525">
            <a:noFill/>
            <a:miter lim="800000"/>
            <a:headEnd/>
            <a:tailEnd/>
          </a:ln>
        </p:spPr>
        <p:txBody>
          <a:bodyPr wrap="none">
            <a:spAutoFit/>
          </a:bodyPr>
          <a:lstStyle/>
          <a:p>
            <a:r>
              <a:rPr lang="ja-JP" altLang="en-US" sz="1600"/>
              <a:t>２００４年</a:t>
            </a:r>
          </a:p>
          <a:p>
            <a:r>
              <a:rPr lang="ja-JP" altLang="en-US" sz="1600"/>
              <a:t>３月</a:t>
            </a:r>
            <a:endParaRPr lang="ja-JP" altLang="en-US"/>
          </a:p>
        </p:txBody>
      </p:sp>
      <p:sp>
        <p:nvSpPr>
          <p:cNvPr id="16395" name="Line 10"/>
          <p:cNvSpPr>
            <a:spLocks noChangeShapeType="1"/>
          </p:cNvSpPr>
          <p:nvPr/>
        </p:nvSpPr>
        <p:spPr bwMode="auto">
          <a:xfrm>
            <a:off x="533400" y="2667000"/>
            <a:ext cx="4114800" cy="0"/>
          </a:xfrm>
          <a:prstGeom prst="line">
            <a:avLst/>
          </a:prstGeom>
          <a:noFill/>
          <a:ln w="9525">
            <a:solidFill>
              <a:schemeClr val="tx1"/>
            </a:solidFill>
            <a:round/>
            <a:headEnd type="triangle" w="med" len="med"/>
            <a:tailEnd type="triangle" w="med" len="med"/>
          </a:ln>
        </p:spPr>
        <p:txBody>
          <a:bodyPr wrap="none" anchor="ctr"/>
          <a:lstStyle/>
          <a:p>
            <a:endParaRPr lang="ja-JP" altLang="en-US"/>
          </a:p>
        </p:txBody>
      </p:sp>
      <p:sp>
        <p:nvSpPr>
          <p:cNvPr id="16396" name="Text Box 11"/>
          <p:cNvSpPr txBox="1">
            <a:spLocks noChangeArrowheads="1"/>
          </p:cNvSpPr>
          <p:nvPr/>
        </p:nvSpPr>
        <p:spPr bwMode="auto">
          <a:xfrm>
            <a:off x="2422525" y="173038"/>
            <a:ext cx="6381750" cy="822325"/>
          </a:xfrm>
          <a:prstGeom prst="rect">
            <a:avLst/>
          </a:prstGeom>
          <a:noFill/>
          <a:ln w="9525">
            <a:noFill/>
            <a:miter lim="800000"/>
            <a:headEnd/>
            <a:tailEnd/>
          </a:ln>
        </p:spPr>
        <p:txBody>
          <a:bodyPr wrap="none">
            <a:spAutoFit/>
          </a:bodyPr>
          <a:lstStyle/>
          <a:p>
            <a:r>
              <a:rPr lang="ja-JP" altLang="en-US"/>
              <a:t>毎月の東大先端研での会合と、本分科会専用の</a:t>
            </a:r>
          </a:p>
          <a:p>
            <a:r>
              <a:rPr lang="ja-JP" altLang="en-US"/>
              <a:t>メーリングリストでの議論を中心に活動する。</a:t>
            </a:r>
          </a:p>
        </p:txBody>
      </p:sp>
      <p:sp>
        <p:nvSpPr>
          <p:cNvPr id="16397" name="Text Box 12"/>
          <p:cNvSpPr txBox="1">
            <a:spLocks noChangeArrowheads="1"/>
          </p:cNvSpPr>
          <p:nvPr/>
        </p:nvSpPr>
        <p:spPr bwMode="auto">
          <a:xfrm>
            <a:off x="1066800" y="2743200"/>
            <a:ext cx="2622550" cy="457200"/>
          </a:xfrm>
          <a:prstGeom prst="rect">
            <a:avLst/>
          </a:prstGeom>
          <a:noFill/>
          <a:ln w="9525">
            <a:noFill/>
            <a:miter lim="800000"/>
            <a:headEnd/>
            <a:tailEnd/>
          </a:ln>
        </p:spPr>
        <p:txBody>
          <a:bodyPr wrap="none">
            <a:spAutoFit/>
          </a:bodyPr>
          <a:lstStyle/>
          <a:p>
            <a:r>
              <a:rPr lang="ja-JP" altLang="en-US"/>
              <a:t>特許戦略論の討議</a:t>
            </a:r>
          </a:p>
        </p:txBody>
      </p:sp>
      <p:sp>
        <p:nvSpPr>
          <p:cNvPr id="16398" name="Line 13"/>
          <p:cNvSpPr>
            <a:spLocks noChangeShapeType="1"/>
          </p:cNvSpPr>
          <p:nvPr/>
        </p:nvSpPr>
        <p:spPr bwMode="auto">
          <a:xfrm>
            <a:off x="4800600" y="2667000"/>
            <a:ext cx="3657600" cy="0"/>
          </a:xfrm>
          <a:prstGeom prst="line">
            <a:avLst/>
          </a:prstGeom>
          <a:noFill/>
          <a:ln w="9525">
            <a:solidFill>
              <a:schemeClr val="tx1"/>
            </a:solidFill>
            <a:round/>
            <a:headEnd type="triangle" w="med" len="med"/>
            <a:tailEnd type="triangle" w="med" len="med"/>
          </a:ln>
        </p:spPr>
        <p:txBody>
          <a:bodyPr wrap="none" anchor="ctr"/>
          <a:lstStyle/>
          <a:p>
            <a:endParaRPr lang="ja-JP" altLang="en-US"/>
          </a:p>
        </p:txBody>
      </p:sp>
      <p:sp>
        <p:nvSpPr>
          <p:cNvPr id="16399" name="Text Box 14"/>
          <p:cNvSpPr txBox="1">
            <a:spLocks noChangeArrowheads="1"/>
          </p:cNvSpPr>
          <p:nvPr/>
        </p:nvSpPr>
        <p:spPr bwMode="auto">
          <a:xfrm>
            <a:off x="5181600" y="2743200"/>
            <a:ext cx="2825750" cy="822325"/>
          </a:xfrm>
          <a:prstGeom prst="rect">
            <a:avLst/>
          </a:prstGeom>
          <a:noFill/>
          <a:ln w="9525">
            <a:noFill/>
            <a:miter lim="800000"/>
            <a:headEnd/>
            <a:tailEnd/>
          </a:ln>
        </p:spPr>
        <p:txBody>
          <a:bodyPr wrap="none">
            <a:spAutoFit/>
          </a:bodyPr>
          <a:lstStyle/>
          <a:p>
            <a:r>
              <a:rPr lang="ja-JP" altLang="en-US"/>
              <a:t>特許戦略システムの</a:t>
            </a:r>
          </a:p>
          <a:p>
            <a:r>
              <a:rPr lang="ja-JP" altLang="en-US"/>
              <a:t>構造、仕様の討議</a:t>
            </a:r>
          </a:p>
        </p:txBody>
      </p:sp>
      <p:sp>
        <p:nvSpPr>
          <p:cNvPr id="16400" name="AutoShape 15"/>
          <p:cNvSpPr>
            <a:spLocks noChangeArrowheads="1"/>
          </p:cNvSpPr>
          <p:nvPr/>
        </p:nvSpPr>
        <p:spPr bwMode="auto">
          <a:xfrm>
            <a:off x="2133600" y="3352800"/>
            <a:ext cx="609600" cy="457200"/>
          </a:xfrm>
          <a:prstGeom prst="downArrow">
            <a:avLst>
              <a:gd name="adj1" fmla="val 50000"/>
              <a:gd name="adj2" fmla="val 25000"/>
            </a:avLst>
          </a:prstGeom>
          <a:solidFill>
            <a:schemeClr val="accent1"/>
          </a:solidFill>
          <a:ln w="9525">
            <a:solidFill>
              <a:schemeClr val="tx1"/>
            </a:solidFill>
            <a:miter lim="800000"/>
            <a:headEnd/>
            <a:tailEnd/>
          </a:ln>
        </p:spPr>
        <p:txBody>
          <a:bodyPr vert="eaVert" wrap="none" anchor="ctr"/>
          <a:lstStyle/>
          <a:p>
            <a:endParaRPr lang="ja-JP" altLang="en-US"/>
          </a:p>
        </p:txBody>
      </p:sp>
      <p:sp>
        <p:nvSpPr>
          <p:cNvPr id="16401" name="AutoShape 16"/>
          <p:cNvSpPr>
            <a:spLocks noChangeArrowheads="1"/>
          </p:cNvSpPr>
          <p:nvPr/>
        </p:nvSpPr>
        <p:spPr bwMode="auto">
          <a:xfrm>
            <a:off x="1295400" y="4038600"/>
            <a:ext cx="2590800" cy="1219200"/>
          </a:xfrm>
          <a:prstGeom prst="foldedCorner">
            <a:avLst>
              <a:gd name="adj" fmla="val 12500"/>
            </a:avLst>
          </a:prstGeom>
          <a:solidFill>
            <a:srgbClr val="CCECFF"/>
          </a:solidFill>
          <a:ln w="9525">
            <a:solidFill>
              <a:schemeClr val="tx1"/>
            </a:solidFill>
            <a:round/>
            <a:headEnd/>
            <a:tailEnd/>
          </a:ln>
        </p:spPr>
        <p:txBody>
          <a:bodyPr wrap="none" anchor="ctr"/>
          <a:lstStyle/>
          <a:p>
            <a:pPr algn="ctr"/>
            <a:r>
              <a:rPr lang="ja-JP" altLang="en-US"/>
              <a:t>特許戦略論</a:t>
            </a:r>
          </a:p>
          <a:p>
            <a:pPr algn="ctr"/>
            <a:r>
              <a:rPr lang="ja-JP" altLang="en-US"/>
              <a:t>第</a:t>
            </a:r>
            <a:r>
              <a:rPr lang="en-US" altLang="ja-JP"/>
              <a:t>1</a:t>
            </a:r>
            <a:r>
              <a:rPr lang="ja-JP" altLang="en-US"/>
              <a:t>版</a:t>
            </a:r>
          </a:p>
        </p:txBody>
      </p:sp>
      <p:sp>
        <p:nvSpPr>
          <p:cNvPr id="16402" name="AutoShape 17"/>
          <p:cNvSpPr>
            <a:spLocks noChangeArrowheads="1"/>
          </p:cNvSpPr>
          <p:nvPr/>
        </p:nvSpPr>
        <p:spPr bwMode="auto">
          <a:xfrm>
            <a:off x="5334000" y="4038600"/>
            <a:ext cx="2590800" cy="1219200"/>
          </a:xfrm>
          <a:prstGeom prst="foldedCorner">
            <a:avLst>
              <a:gd name="adj" fmla="val 12500"/>
            </a:avLst>
          </a:prstGeom>
          <a:solidFill>
            <a:srgbClr val="CCECFF"/>
          </a:solidFill>
          <a:ln w="9525">
            <a:solidFill>
              <a:schemeClr val="tx1"/>
            </a:solidFill>
            <a:round/>
            <a:headEnd/>
            <a:tailEnd/>
          </a:ln>
        </p:spPr>
        <p:txBody>
          <a:bodyPr wrap="none" anchor="ctr"/>
          <a:lstStyle/>
          <a:p>
            <a:pPr algn="ctr"/>
            <a:r>
              <a:rPr lang="ja-JP" altLang="en-US"/>
              <a:t>特許戦略システム</a:t>
            </a:r>
          </a:p>
          <a:p>
            <a:pPr algn="ctr"/>
            <a:r>
              <a:rPr lang="ja-JP" altLang="en-US"/>
              <a:t>構造、仕様</a:t>
            </a:r>
          </a:p>
          <a:p>
            <a:pPr algn="ctr"/>
            <a:r>
              <a:rPr lang="ja-JP" altLang="en-US"/>
              <a:t>第</a:t>
            </a:r>
            <a:r>
              <a:rPr lang="en-US" altLang="ja-JP"/>
              <a:t>1</a:t>
            </a:r>
            <a:r>
              <a:rPr lang="ja-JP" altLang="en-US"/>
              <a:t>版</a:t>
            </a:r>
          </a:p>
        </p:txBody>
      </p:sp>
      <p:sp>
        <p:nvSpPr>
          <p:cNvPr id="16403" name="AutoShape 18"/>
          <p:cNvSpPr>
            <a:spLocks noChangeArrowheads="1"/>
          </p:cNvSpPr>
          <p:nvPr/>
        </p:nvSpPr>
        <p:spPr bwMode="auto">
          <a:xfrm>
            <a:off x="6248400" y="3581400"/>
            <a:ext cx="685800" cy="381000"/>
          </a:xfrm>
          <a:prstGeom prst="downArrow">
            <a:avLst>
              <a:gd name="adj1" fmla="val 50000"/>
              <a:gd name="adj2" fmla="val 25000"/>
            </a:avLst>
          </a:prstGeom>
          <a:solidFill>
            <a:schemeClr val="accent1"/>
          </a:solidFill>
          <a:ln w="9525">
            <a:solidFill>
              <a:schemeClr val="tx1"/>
            </a:solidFill>
            <a:miter lim="800000"/>
            <a:headEnd/>
            <a:tailEnd/>
          </a:ln>
        </p:spPr>
        <p:txBody>
          <a:bodyPr vert="eaVert" wrap="none" anchor="ctr"/>
          <a:lstStyle/>
          <a:p>
            <a:endParaRPr lang="ja-JP"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スライド番号プレースホルダ 3"/>
          <p:cNvSpPr>
            <a:spLocks noGrp="1"/>
          </p:cNvSpPr>
          <p:nvPr>
            <p:ph type="sldNum" sz="quarter" idx="12"/>
          </p:nvPr>
        </p:nvSpPr>
        <p:spPr>
          <a:noFill/>
        </p:spPr>
        <p:txBody>
          <a:bodyPr/>
          <a:lstStyle/>
          <a:p>
            <a:fld id="{D7AE0A45-76E9-4D5C-A67A-6852AD6F4A3E}" type="slidenum">
              <a:rPr lang="en-US" altLang="ja-JP"/>
              <a:pPr/>
              <a:t>2</a:t>
            </a:fld>
            <a:endParaRPr lang="en-US" altLang="ja-JP"/>
          </a:p>
        </p:txBody>
      </p:sp>
      <p:sp>
        <p:nvSpPr>
          <p:cNvPr id="3075" name="Text Box 1026"/>
          <p:cNvSpPr txBox="1">
            <a:spLocks noChangeArrowheads="1"/>
          </p:cNvSpPr>
          <p:nvPr/>
        </p:nvSpPr>
        <p:spPr bwMode="auto">
          <a:xfrm>
            <a:off x="457200" y="228600"/>
            <a:ext cx="3060700" cy="466725"/>
          </a:xfrm>
          <a:prstGeom prst="rect">
            <a:avLst/>
          </a:prstGeom>
          <a:solidFill>
            <a:srgbClr val="CCFFCC"/>
          </a:solidFill>
          <a:ln w="9525">
            <a:solidFill>
              <a:schemeClr val="tx1"/>
            </a:solidFill>
            <a:miter lim="800000"/>
            <a:headEnd/>
            <a:tailEnd/>
          </a:ln>
        </p:spPr>
        <p:txBody>
          <a:bodyPr wrap="none">
            <a:spAutoFit/>
          </a:bodyPr>
          <a:lstStyle/>
          <a:p>
            <a:r>
              <a:rPr lang="ja-JP" altLang="en-US"/>
              <a:t>特許戦略論のイメージ</a:t>
            </a:r>
          </a:p>
        </p:txBody>
      </p:sp>
      <p:grpSp>
        <p:nvGrpSpPr>
          <p:cNvPr id="3076" name="Group 1052"/>
          <p:cNvGrpSpPr>
            <a:grpSpLocks/>
          </p:cNvGrpSpPr>
          <p:nvPr/>
        </p:nvGrpSpPr>
        <p:grpSpPr bwMode="auto">
          <a:xfrm>
            <a:off x="228600" y="685800"/>
            <a:ext cx="8610600" cy="4703763"/>
            <a:chOff x="144" y="829"/>
            <a:chExt cx="5424" cy="2963"/>
          </a:xfrm>
        </p:grpSpPr>
        <p:sp>
          <p:nvSpPr>
            <p:cNvPr id="3088" name="Text Box 1027"/>
            <p:cNvSpPr txBox="1">
              <a:spLocks noChangeArrowheads="1"/>
            </p:cNvSpPr>
            <p:nvPr/>
          </p:nvSpPr>
          <p:spPr bwMode="auto">
            <a:xfrm>
              <a:off x="422" y="829"/>
              <a:ext cx="116" cy="288"/>
            </a:xfrm>
            <a:prstGeom prst="rect">
              <a:avLst/>
            </a:prstGeom>
            <a:noFill/>
            <a:ln w="9525">
              <a:noFill/>
              <a:miter lim="800000"/>
              <a:headEnd/>
              <a:tailEnd/>
            </a:ln>
          </p:spPr>
          <p:txBody>
            <a:bodyPr wrap="none">
              <a:spAutoFit/>
            </a:bodyPr>
            <a:lstStyle/>
            <a:p>
              <a:endParaRPr lang="ja-JP" altLang="ja-JP"/>
            </a:p>
          </p:txBody>
        </p:sp>
        <p:sp>
          <p:nvSpPr>
            <p:cNvPr id="3089" name="Text Box 1028"/>
            <p:cNvSpPr txBox="1">
              <a:spLocks noChangeArrowheads="1"/>
            </p:cNvSpPr>
            <p:nvPr/>
          </p:nvSpPr>
          <p:spPr bwMode="auto">
            <a:xfrm>
              <a:off x="326" y="830"/>
              <a:ext cx="116" cy="231"/>
            </a:xfrm>
            <a:prstGeom prst="rect">
              <a:avLst/>
            </a:prstGeom>
            <a:noFill/>
            <a:ln w="9525">
              <a:noFill/>
              <a:miter lim="800000"/>
              <a:headEnd/>
              <a:tailEnd/>
            </a:ln>
          </p:spPr>
          <p:txBody>
            <a:bodyPr wrap="none">
              <a:spAutoFit/>
            </a:bodyPr>
            <a:lstStyle/>
            <a:p>
              <a:endParaRPr lang="ja-JP" altLang="ja-JP" sz="1800"/>
            </a:p>
          </p:txBody>
        </p:sp>
        <p:sp>
          <p:nvSpPr>
            <p:cNvPr id="3090" name="Text Box 1029"/>
            <p:cNvSpPr txBox="1">
              <a:spLocks noChangeArrowheads="1"/>
            </p:cNvSpPr>
            <p:nvPr/>
          </p:nvSpPr>
          <p:spPr bwMode="auto">
            <a:xfrm>
              <a:off x="288" y="3120"/>
              <a:ext cx="1256" cy="524"/>
            </a:xfrm>
            <a:prstGeom prst="rect">
              <a:avLst/>
            </a:prstGeom>
            <a:solidFill>
              <a:srgbClr val="CCECFF"/>
            </a:solidFill>
            <a:ln w="9525">
              <a:solidFill>
                <a:schemeClr val="tx1"/>
              </a:solidFill>
              <a:miter lim="800000"/>
              <a:headEnd/>
              <a:tailEnd/>
            </a:ln>
          </p:spPr>
          <p:txBody>
            <a:bodyPr wrap="none">
              <a:spAutoFit/>
            </a:bodyPr>
            <a:lstStyle/>
            <a:p>
              <a:r>
                <a:rPr lang="ja-JP" altLang="en-US"/>
                <a:t>特許パワーの</a:t>
              </a:r>
            </a:p>
            <a:p>
              <a:r>
                <a:rPr lang="ja-JP" altLang="en-US"/>
                <a:t>概念</a:t>
              </a:r>
            </a:p>
          </p:txBody>
        </p:sp>
        <p:sp>
          <p:nvSpPr>
            <p:cNvPr id="3091" name="Text Box 1031"/>
            <p:cNvSpPr txBox="1">
              <a:spLocks noChangeArrowheads="1"/>
            </p:cNvSpPr>
            <p:nvPr/>
          </p:nvSpPr>
          <p:spPr bwMode="auto">
            <a:xfrm>
              <a:off x="2880" y="3120"/>
              <a:ext cx="1256" cy="524"/>
            </a:xfrm>
            <a:prstGeom prst="rect">
              <a:avLst/>
            </a:prstGeom>
            <a:solidFill>
              <a:srgbClr val="CCECFF"/>
            </a:solidFill>
            <a:ln w="9525">
              <a:solidFill>
                <a:schemeClr val="tx1"/>
              </a:solidFill>
              <a:miter lim="800000"/>
              <a:headEnd/>
              <a:tailEnd/>
            </a:ln>
          </p:spPr>
          <p:txBody>
            <a:bodyPr wrap="none">
              <a:spAutoFit/>
            </a:bodyPr>
            <a:lstStyle/>
            <a:p>
              <a:r>
                <a:rPr lang="ja-JP" altLang="en-US"/>
                <a:t>特許パワーの</a:t>
              </a:r>
            </a:p>
            <a:p>
              <a:r>
                <a:rPr lang="ja-JP" altLang="en-US"/>
                <a:t>創造の理論</a:t>
              </a:r>
            </a:p>
          </p:txBody>
        </p:sp>
        <p:sp>
          <p:nvSpPr>
            <p:cNvPr id="3092" name="Text Box 1032"/>
            <p:cNvSpPr txBox="1">
              <a:spLocks noChangeArrowheads="1"/>
            </p:cNvSpPr>
            <p:nvPr/>
          </p:nvSpPr>
          <p:spPr bwMode="auto">
            <a:xfrm>
              <a:off x="1584" y="3120"/>
              <a:ext cx="1256" cy="524"/>
            </a:xfrm>
            <a:prstGeom prst="rect">
              <a:avLst/>
            </a:prstGeom>
            <a:solidFill>
              <a:srgbClr val="CCECFF"/>
            </a:solidFill>
            <a:ln w="9525">
              <a:solidFill>
                <a:schemeClr val="tx1"/>
              </a:solidFill>
              <a:miter lim="800000"/>
              <a:headEnd/>
              <a:tailEnd/>
            </a:ln>
          </p:spPr>
          <p:txBody>
            <a:bodyPr wrap="none">
              <a:spAutoFit/>
            </a:bodyPr>
            <a:lstStyle/>
            <a:p>
              <a:r>
                <a:rPr lang="ja-JP" altLang="en-US"/>
                <a:t>特許パワーの</a:t>
              </a:r>
            </a:p>
            <a:p>
              <a:r>
                <a:rPr lang="ja-JP" altLang="en-US"/>
                <a:t>計測の理論</a:t>
              </a:r>
            </a:p>
          </p:txBody>
        </p:sp>
        <p:sp>
          <p:nvSpPr>
            <p:cNvPr id="3093" name="Text Box 1033"/>
            <p:cNvSpPr txBox="1">
              <a:spLocks noChangeArrowheads="1"/>
            </p:cNvSpPr>
            <p:nvPr/>
          </p:nvSpPr>
          <p:spPr bwMode="auto">
            <a:xfrm>
              <a:off x="4176" y="3120"/>
              <a:ext cx="1256" cy="524"/>
            </a:xfrm>
            <a:prstGeom prst="rect">
              <a:avLst/>
            </a:prstGeom>
            <a:solidFill>
              <a:srgbClr val="CCECFF"/>
            </a:solidFill>
            <a:ln w="9525">
              <a:solidFill>
                <a:schemeClr val="tx1"/>
              </a:solidFill>
              <a:miter lim="800000"/>
              <a:headEnd/>
              <a:tailEnd/>
            </a:ln>
          </p:spPr>
          <p:txBody>
            <a:bodyPr wrap="none">
              <a:spAutoFit/>
            </a:bodyPr>
            <a:lstStyle/>
            <a:p>
              <a:r>
                <a:rPr lang="ja-JP" altLang="en-US"/>
                <a:t>特許パワーの</a:t>
              </a:r>
            </a:p>
            <a:p>
              <a:r>
                <a:rPr lang="ja-JP" altLang="en-US"/>
                <a:t>配置の理論</a:t>
              </a:r>
            </a:p>
          </p:txBody>
        </p:sp>
        <p:sp>
          <p:nvSpPr>
            <p:cNvPr id="3094" name="Text Box 1034"/>
            <p:cNvSpPr txBox="1">
              <a:spLocks noChangeArrowheads="1"/>
            </p:cNvSpPr>
            <p:nvPr/>
          </p:nvSpPr>
          <p:spPr bwMode="auto">
            <a:xfrm>
              <a:off x="288" y="2448"/>
              <a:ext cx="1256" cy="524"/>
            </a:xfrm>
            <a:prstGeom prst="rect">
              <a:avLst/>
            </a:prstGeom>
            <a:solidFill>
              <a:srgbClr val="CCECFF"/>
            </a:solidFill>
            <a:ln w="9525">
              <a:solidFill>
                <a:schemeClr val="tx1"/>
              </a:solidFill>
              <a:miter lim="800000"/>
              <a:headEnd/>
              <a:tailEnd/>
            </a:ln>
          </p:spPr>
          <p:txBody>
            <a:bodyPr wrap="none">
              <a:spAutoFit/>
            </a:bodyPr>
            <a:lstStyle/>
            <a:p>
              <a:r>
                <a:rPr lang="ja-JP" altLang="en-US"/>
                <a:t>特許パワーの</a:t>
              </a:r>
            </a:p>
            <a:p>
              <a:r>
                <a:rPr lang="ja-JP" altLang="en-US"/>
                <a:t>比較の理論</a:t>
              </a:r>
            </a:p>
          </p:txBody>
        </p:sp>
        <p:sp>
          <p:nvSpPr>
            <p:cNvPr id="3095" name="Text Box 1037"/>
            <p:cNvSpPr txBox="1">
              <a:spLocks noChangeArrowheads="1"/>
            </p:cNvSpPr>
            <p:nvPr/>
          </p:nvSpPr>
          <p:spPr bwMode="auto">
            <a:xfrm>
              <a:off x="1584" y="2448"/>
              <a:ext cx="1256" cy="524"/>
            </a:xfrm>
            <a:prstGeom prst="rect">
              <a:avLst/>
            </a:prstGeom>
            <a:solidFill>
              <a:srgbClr val="CCECFF"/>
            </a:solidFill>
            <a:ln w="9525">
              <a:solidFill>
                <a:schemeClr val="tx1"/>
              </a:solidFill>
              <a:miter lim="800000"/>
              <a:headEnd/>
              <a:tailEnd/>
            </a:ln>
          </p:spPr>
          <p:txBody>
            <a:bodyPr wrap="none">
              <a:spAutoFit/>
            </a:bodyPr>
            <a:lstStyle/>
            <a:p>
              <a:r>
                <a:rPr lang="ja-JP" altLang="en-US"/>
                <a:t>特許パワーの</a:t>
              </a:r>
            </a:p>
            <a:p>
              <a:r>
                <a:rPr lang="ja-JP" altLang="en-US"/>
                <a:t>活用の理論</a:t>
              </a:r>
            </a:p>
          </p:txBody>
        </p:sp>
        <p:sp>
          <p:nvSpPr>
            <p:cNvPr id="3096" name="Text Box 1038"/>
            <p:cNvSpPr txBox="1">
              <a:spLocks noChangeArrowheads="1"/>
            </p:cNvSpPr>
            <p:nvPr/>
          </p:nvSpPr>
          <p:spPr bwMode="auto">
            <a:xfrm>
              <a:off x="2880" y="2448"/>
              <a:ext cx="1256" cy="524"/>
            </a:xfrm>
            <a:prstGeom prst="rect">
              <a:avLst/>
            </a:prstGeom>
            <a:solidFill>
              <a:srgbClr val="CCECFF"/>
            </a:solidFill>
            <a:ln w="9525">
              <a:solidFill>
                <a:schemeClr val="tx1"/>
              </a:solidFill>
              <a:miter lim="800000"/>
              <a:headEnd/>
              <a:tailEnd/>
            </a:ln>
          </p:spPr>
          <p:txBody>
            <a:bodyPr wrap="none">
              <a:spAutoFit/>
            </a:bodyPr>
            <a:lstStyle/>
            <a:p>
              <a:r>
                <a:rPr lang="ja-JP" altLang="en-US"/>
                <a:t>特許パワーの</a:t>
              </a:r>
            </a:p>
            <a:p>
              <a:r>
                <a:rPr lang="ja-JP" altLang="en-US"/>
                <a:t>管理の理論</a:t>
              </a:r>
            </a:p>
          </p:txBody>
        </p:sp>
        <p:sp>
          <p:nvSpPr>
            <p:cNvPr id="3097" name="Text Box 1040"/>
            <p:cNvSpPr txBox="1">
              <a:spLocks noChangeArrowheads="1"/>
            </p:cNvSpPr>
            <p:nvPr/>
          </p:nvSpPr>
          <p:spPr bwMode="auto">
            <a:xfrm>
              <a:off x="720" y="1680"/>
              <a:ext cx="1685" cy="448"/>
            </a:xfrm>
            <a:prstGeom prst="rect">
              <a:avLst/>
            </a:prstGeom>
            <a:noFill/>
            <a:ln w="9525">
              <a:solidFill>
                <a:schemeClr val="tx1"/>
              </a:solidFill>
              <a:miter lim="800000"/>
              <a:headEnd/>
              <a:tailEnd/>
            </a:ln>
          </p:spPr>
          <p:txBody>
            <a:bodyPr wrap="none">
              <a:spAutoFit/>
            </a:bodyPr>
            <a:lstStyle/>
            <a:p>
              <a:r>
                <a:rPr lang="ja-JP" altLang="en-US" sz="2000"/>
                <a:t>事業戦略、技術戦略</a:t>
              </a:r>
            </a:p>
            <a:p>
              <a:r>
                <a:rPr lang="ja-JP" altLang="en-US" sz="2000"/>
                <a:t>と特許戦略の統合理論</a:t>
              </a:r>
              <a:endParaRPr lang="ja-JP" altLang="en-US"/>
            </a:p>
          </p:txBody>
        </p:sp>
        <p:sp>
          <p:nvSpPr>
            <p:cNvPr id="3098" name="Text Box 1041"/>
            <p:cNvSpPr txBox="1">
              <a:spLocks noChangeArrowheads="1"/>
            </p:cNvSpPr>
            <p:nvPr/>
          </p:nvSpPr>
          <p:spPr bwMode="auto">
            <a:xfrm>
              <a:off x="2880" y="1680"/>
              <a:ext cx="1951" cy="448"/>
            </a:xfrm>
            <a:prstGeom prst="rect">
              <a:avLst/>
            </a:prstGeom>
            <a:noFill/>
            <a:ln w="9525">
              <a:solidFill>
                <a:schemeClr val="tx1"/>
              </a:solidFill>
              <a:miter lim="800000"/>
              <a:headEnd/>
              <a:tailEnd/>
            </a:ln>
          </p:spPr>
          <p:txBody>
            <a:bodyPr wrap="none">
              <a:spAutoFit/>
            </a:bodyPr>
            <a:lstStyle/>
            <a:p>
              <a:r>
                <a:rPr lang="ja-JP" altLang="en-US" sz="2000"/>
                <a:t>産業政策、科学技術政策と</a:t>
              </a:r>
            </a:p>
            <a:p>
              <a:r>
                <a:rPr lang="ja-JP" altLang="en-US" sz="2000"/>
                <a:t>特許戦略の統合理論</a:t>
              </a:r>
            </a:p>
          </p:txBody>
        </p:sp>
        <p:sp>
          <p:nvSpPr>
            <p:cNvPr id="3099" name="Rectangle 1042"/>
            <p:cNvSpPr>
              <a:spLocks noChangeArrowheads="1"/>
            </p:cNvSpPr>
            <p:nvPr/>
          </p:nvSpPr>
          <p:spPr bwMode="auto">
            <a:xfrm>
              <a:off x="144" y="2304"/>
              <a:ext cx="5424" cy="1488"/>
            </a:xfrm>
            <a:prstGeom prst="rect">
              <a:avLst/>
            </a:prstGeom>
            <a:noFill/>
            <a:ln w="9525">
              <a:solidFill>
                <a:schemeClr val="tx1"/>
              </a:solidFill>
              <a:prstDash val="dash"/>
              <a:miter lim="800000"/>
              <a:headEnd/>
              <a:tailEnd/>
            </a:ln>
          </p:spPr>
          <p:txBody>
            <a:bodyPr wrap="none" anchor="ctr"/>
            <a:lstStyle/>
            <a:p>
              <a:endParaRPr lang="ja-JP" altLang="en-US"/>
            </a:p>
          </p:txBody>
        </p:sp>
        <p:sp>
          <p:nvSpPr>
            <p:cNvPr id="3100" name="Text Box 1043"/>
            <p:cNvSpPr txBox="1">
              <a:spLocks noChangeArrowheads="1"/>
            </p:cNvSpPr>
            <p:nvPr/>
          </p:nvSpPr>
          <p:spPr bwMode="auto">
            <a:xfrm>
              <a:off x="4224" y="2448"/>
              <a:ext cx="1200" cy="524"/>
            </a:xfrm>
            <a:prstGeom prst="rect">
              <a:avLst/>
            </a:prstGeom>
            <a:solidFill>
              <a:srgbClr val="CCECFF"/>
            </a:solidFill>
            <a:ln w="9525">
              <a:solidFill>
                <a:schemeClr val="tx1"/>
              </a:solidFill>
              <a:miter lim="800000"/>
              <a:headEnd/>
              <a:tailEnd/>
            </a:ln>
          </p:spPr>
          <p:txBody>
            <a:bodyPr>
              <a:spAutoFit/>
            </a:bodyPr>
            <a:lstStyle/>
            <a:p>
              <a:r>
                <a:rPr lang="ja-JP" altLang="en-US"/>
                <a:t>特許パワー</a:t>
              </a:r>
            </a:p>
            <a:p>
              <a:r>
                <a:rPr lang="ja-JP" altLang="en-US"/>
                <a:t>人材論</a:t>
              </a:r>
            </a:p>
          </p:txBody>
        </p:sp>
        <p:sp>
          <p:nvSpPr>
            <p:cNvPr id="3101" name="AutoShape 1044"/>
            <p:cNvSpPr>
              <a:spLocks noChangeArrowheads="1"/>
            </p:cNvSpPr>
            <p:nvPr/>
          </p:nvSpPr>
          <p:spPr bwMode="auto">
            <a:xfrm>
              <a:off x="1296" y="2112"/>
              <a:ext cx="576" cy="192"/>
            </a:xfrm>
            <a:prstGeom prst="upArrow">
              <a:avLst>
                <a:gd name="adj1" fmla="val 50000"/>
                <a:gd name="adj2" fmla="val 25000"/>
              </a:avLst>
            </a:prstGeom>
            <a:solidFill>
              <a:schemeClr val="accent1"/>
            </a:solidFill>
            <a:ln w="9525">
              <a:solidFill>
                <a:schemeClr val="tx1"/>
              </a:solidFill>
              <a:miter lim="800000"/>
              <a:headEnd/>
              <a:tailEnd/>
            </a:ln>
          </p:spPr>
          <p:txBody>
            <a:bodyPr vert="eaVert" wrap="none" anchor="ctr"/>
            <a:lstStyle/>
            <a:p>
              <a:endParaRPr lang="ja-JP" altLang="en-US"/>
            </a:p>
          </p:txBody>
        </p:sp>
        <p:sp>
          <p:nvSpPr>
            <p:cNvPr id="3102" name="AutoShape 1045"/>
            <p:cNvSpPr>
              <a:spLocks noChangeArrowheads="1"/>
            </p:cNvSpPr>
            <p:nvPr/>
          </p:nvSpPr>
          <p:spPr bwMode="auto">
            <a:xfrm>
              <a:off x="3600" y="2112"/>
              <a:ext cx="624" cy="192"/>
            </a:xfrm>
            <a:prstGeom prst="upArrow">
              <a:avLst>
                <a:gd name="adj1" fmla="val 50000"/>
                <a:gd name="adj2" fmla="val 25000"/>
              </a:avLst>
            </a:prstGeom>
            <a:solidFill>
              <a:schemeClr val="accent1"/>
            </a:solidFill>
            <a:ln w="9525">
              <a:solidFill>
                <a:schemeClr val="tx1"/>
              </a:solidFill>
              <a:miter lim="800000"/>
              <a:headEnd/>
              <a:tailEnd/>
            </a:ln>
          </p:spPr>
          <p:txBody>
            <a:bodyPr vert="eaVert" wrap="none" anchor="ctr"/>
            <a:lstStyle/>
            <a:p>
              <a:endParaRPr lang="ja-JP" altLang="en-US"/>
            </a:p>
          </p:txBody>
        </p:sp>
        <p:sp>
          <p:nvSpPr>
            <p:cNvPr id="3103" name="Text Box 1046"/>
            <p:cNvSpPr txBox="1">
              <a:spLocks noChangeArrowheads="1"/>
            </p:cNvSpPr>
            <p:nvPr/>
          </p:nvSpPr>
          <p:spPr bwMode="auto">
            <a:xfrm>
              <a:off x="2208" y="1104"/>
              <a:ext cx="1082" cy="294"/>
            </a:xfrm>
            <a:prstGeom prst="rect">
              <a:avLst/>
            </a:prstGeom>
            <a:noFill/>
            <a:ln w="9525">
              <a:solidFill>
                <a:schemeClr val="tx1"/>
              </a:solidFill>
              <a:miter lim="800000"/>
              <a:headEnd/>
              <a:tailEnd/>
            </a:ln>
          </p:spPr>
          <p:txBody>
            <a:bodyPr wrap="none">
              <a:spAutoFit/>
            </a:bodyPr>
            <a:lstStyle/>
            <a:p>
              <a:r>
                <a:rPr lang="ja-JP" altLang="en-US"/>
                <a:t>特許戦略論</a:t>
              </a:r>
            </a:p>
          </p:txBody>
        </p:sp>
        <p:sp>
          <p:nvSpPr>
            <p:cNvPr id="3104" name="Line 1047"/>
            <p:cNvSpPr>
              <a:spLocks noChangeShapeType="1"/>
            </p:cNvSpPr>
            <p:nvPr/>
          </p:nvSpPr>
          <p:spPr bwMode="auto">
            <a:xfrm>
              <a:off x="1584" y="1536"/>
              <a:ext cx="2304" cy="0"/>
            </a:xfrm>
            <a:prstGeom prst="line">
              <a:avLst/>
            </a:prstGeom>
            <a:noFill/>
            <a:ln w="9525">
              <a:solidFill>
                <a:schemeClr val="tx1"/>
              </a:solidFill>
              <a:round/>
              <a:headEnd/>
              <a:tailEnd/>
            </a:ln>
          </p:spPr>
          <p:txBody>
            <a:bodyPr wrap="none" anchor="ctr"/>
            <a:lstStyle/>
            <a:p>
              <a:endParaRPr lang="ja-JP" altLang="en-US"/>
            </a:p>
          </p:txBody>
        </p:sp>
        <p:sp>
          <p:nvSpPr>
            <p:cNvPr id="3105" name="Line 1048"/>
            <p:cNvSpPr>
              <a:spLocks noChangeShapeType="1"/>
            </p:cNvSpPr>
            <p:nvPr/>
          </p:nvSpPr>
          <p:spPr bwMode="auto">
            <a:xfrm>
              <a:off x="1584" y="1544"/>
              <a:ext cx="0" cy="144"/>
            </a:xfrm>
            <a:prstGeom prst="line">
              <a:avLst/>
            </a:prstGeom>
            <a:noFill/>
            <a:ln w="9525">
              <a:solidFill>
                <a:schemeClr val="tx1"/>
              </a:solidFill>
              <a:round/>
              <a:headEnd/>
              <a:tailEnd/>
            </a:ln>
          </p:spPr>
          <p:txBody>
            <a:bodyPr wrap="none" anchor="ctr"/>
            <a:lstStyle/>
            <a:p>
              <a:endParaRPr lang="ja-JP" altLang="en-US"/>
            </a:p>
          </p:txBody>
        </p:sp>
        <p:sp>
          <p:nvSpPr>
            <p:cNvPr id="3106" name="Line 1049"/>
            <p:cNvSpPr>
              <a:spLocks noChangeShapeType="1"/>
            </p:cNvSpPr>
            <p:nvPr/>
          </p:nvSpPr>
          <p:spPr bwMode="auto">
            <a:xfrm>
              <a:off x="3888" y="1536"/>
              <a:ext cx="0" cy="144"/>
            </a:xfrm>
            <a:prstGeom prst="line">
              <a:avLst/>
            </a:prstGeom>
            <a:noFill/>
            <a:ln w="9525">
              <a:solidFill>
                <a:schemeClr val="tx1"/>
              </a:solidFill>
              <a:round/>
              <a:headEnd/>
              <a:tailEnd/>
            </a:ln>
          </p:spPr>
          <p:txBody>
            <a:bodyPr wrap="none" anchor="ctr"/>
            <a:lstStyle/>
            <a:p>
              <a:endParaRPr lang="ja-JP" altLang="en-US"/>
            </a:p>
          </p:txBody>
        </p:sp>
        <p:sp>
          <p:nvSpPr>
            <p:cNvPr id="3107" name="Line 1050"/>
            <p:cNvSpPr>
              <a:spLocks noChangeShapeType="1"/>
            </p:cNvSpPr>
            <p:nvPr/>
          </p:nvSpPr>
          <p:spPr bwMode="auto">
            <a:xfrm>
              <a:off x="2736" y="1392"/>
              <a:ext cx="0" cy="144"/>
            </a:xfrm>
            <a:prstGeom prst="line">
              <a:avLst/>
            </a:prstGeom>
            <a:noFill/>
            <a:ln w="9525">
              <a:solidFill>
                <a:schemeClr val="tx1"/>
              </a:solidFill>
              <a:round/>
              <a:headEnd/>
              <a:tailEnd/>
            </a:ln>
          </p:spPr>
          <p:txBody>
            <a:bodyPr wrap="none" anchor="ctr"/>
            <a:lstStyle/>
            <a:p>
              <a:endParaRPr lang="ja-JP" altLang="en-US"/>
            </a:p>
          </p:txBody>
        </p:sp>
      </p:grpSp>
      <p:sp>
        <p:nvSpPr>
          <p:cNvPr id="3077" name="Text Box 1051"/>
          <p:cNvSpPr txBox="1">
            <a:spLocks noChangeArrowheads="1"/>
          </p:cNvSpPr>
          <p:nvPr/>
        </p:nvSpPr>
        <p:spPr bwMode="auto">
          <a:xfrm>
            <a:off x="3657600" y="152400"/>
            <a:ext cx="5181600" cy="915988"/>
          </a:xfrm>
          <a:prstGeom prst="rect">
            <a:avLst/>
          </a:prstGeom>
          <a:noFill/>
          <a:ln w="9525">
            <a:noFill/>
            <a:miter lim="800000"/>
            <a:headEnd/>
            <a:tailEnd/>
          </a:ln>
        </p:spPr>
        <p:txBody>
          <a:bodyPr>
            <a:spAutoFit/>
          </a:bodyPr>
          <a:lstStyle/>
          <a:p>
            <a:r>
              <a:rPr lang="ja-JP" altLang="en-US" sz="1800"/>
              <a:t>特許を企業経営、日本の知財立国に活かすための実践的で体系的理論を、特許パワーの概念を中心に構築する。</a:t>
            </a:r>
            <a:endParaRPr lang="ja-JP" altLang="en-US"/>
          </a:p>
        </p:txBody>
      </p:sp>
      <p:sp>
        <p:nvSpPr>
          <p:cNvPr id="3078" name="Text Box 1053"/>
          <p:cNvSpPr txBox="1">
            <a:spLocks noChangeArrowheads="1"/>
          </p:cNvSpPr>
          <p:nvPr/>
        </p:nvSpPr>
        <p:spPr bwMode="auto">
          <a:xfrm>
            <a:off x="228600" y="5919788"/>
            <a:ext cx="1463675" cy="711200"/>
          </a:xfrm>
          <a:prstGeom prst="rect">
            <a:avLst/>
          </a:prstGeom>
          <a:noFill/>
          <a:ln w="9525">
            <a:solidFill>
              <a:schemeClr val="tx1"/>
            </a:solidFill>
            <a:miter lim="800000"/>
            <a:headEnd/>
            <a:tailEnd/>
          </a:ln>
        </p:spPr>
        <p:txBody>
          <a:bodyPr wrap="none">
            <a:spAutoFit/>
          </a:bodyPr>
          <a:lstStyle/>
          <a:p>
            <a:r>
              <a:rPr lang="ja-JP" altLang="en-US" sz="2000"/>
              <a:t>孫子の兵法</a:t>
            </a:r>
          </a:p>
          <a:p>
            <a:r>
              <a:rPr lang="ja-JP" altLang="en-US" sz="2000"/>
              <a:t>など</a:t>
            </a:r>
            <a:endParaRPr lang="ja-JP" altLang="en-US"/>
          </a:p>
        </p:txBody>
      </p:sp>
      <p:sp>
        <p:nvSpPr>
          <p:cNvPr id="3079" name="Text Box 1054"/>
          <p:cNvSpPr txBox="1">
            <a:spLocks noChangeArrowheads="1"/>
          </p:cNvSpPr>
          <p:nvPr/>
        </p:nvSpPr>
        <p:spPr bwMode="auto">
          <a:xfrm>
            <a:off x="2057400" y="5919788"/>
            <a:ext cx="1438275" cy="406400"/>
          </a:xfrm>
          <a:prstGeom prst="rect">
            <a:avLst/>
          </a:prstGeom>
          <a:noFill/>
          <a:ln w="9525">
            <a:solidFill>
              <a:schemeClr val="tx1"/>
            </a:solidFill>
            <a:miter lim="800000"/>
            <a:headEnd/>
            <a:tailEnd/>
          </a:ln>
        </p:spPr>
        <p:txBody>
          <a:bodyPr wrap="none">
            <a:spAutoFit/>
          </a:bodyPr>
          <a:lstStyle/>
          <a:p>
            <a:r>
              <a:rPr lang="ja-JP" altLang="en-US" sz="2000"/>
              <a:t>ゲーム理論</a:t>
            </a:r>
            <a:endParaRPr lang="ja-JP" altLang="en-US"/>
          </a:p>
        </p:txBody>
      </p:sp>
      <p:sp>
        <p:nvSpPr>
          <p:cNvPr id="3080" name="Text Box 1055"/>
          <p:cNvSpPr txBox="1">
            <a:spLocks noChangeArrowheads="1"/>
          </p:cNvSpPr>
          <p:nvPr/>
        </p:nvSpPr>
        <p:spPr bwMode="auto">
          <a:xfrm>
            <a:off x="3657600" y="5919788"/>
            <a:ext cx="1933575" cy="711200"/>
          </a:xfrm>
          <a:prstGeom prst="rect">
            <a:avLst/>
          </a:prstGeom>
          <a:noFill/>
          <a:ln w="9525">
            <a:solidFill>
              <a:schemeClr val="tx1"/>
            </a:solidFill>
            <a:miter lim="800000"/>
            <a:headEnd/>
            <a:tailEnd/>
          </a:ln>
        </p:spPr>
        <p:txBody>
          <a:bodyPr wrap="none">
            <a:spAutoFit/>
          </a:bodyPr>
          <a:lstStyle/>
          <a:p>
            <a:r>
              <a:rPr lang="ja-JP" altLang="en-US" sz="2000"/>
              <a:t>ソフトウェア工学</a:t>
            </a:r>
          </a:p>
          <a:p>
            <a:r>
              <a:rPr lang="ja-JP" altLang="en-US" sz="2000"/>
              <a:t>、発想法</a:t>
            </a:r>
            <a:endParaRPr lang="ja-JP" altLang="en-US"/>
          </a:p>
        </p:txBody>
      </p:sp>
      <p:sp>
        <p:nvSpPr>
          <p:cNvPr id="3081" name="Text Box 1056"/>
          <p:cNvSpPr txBox="1">
            <a:spLocks noChangeArrowheads="1"/>
          </p:cNvSpPr>
          <p:nvPr/>
        </p:nvSpPr>
        <p:spPr bwMode="auto">
          <a:xfrm>
            <a:off x="5715000" y="5843588"/>
            <a:ext cx="1463675" cy="711200"/>
          </a:xfrm>
          <a:prstGeom prst="rect">
            <a:avLst/>
          </a:prstGeom>
          <a:noFill/>
          <a:ln w="9525">
            <a:solidFill>
              <a:schemeClr val="tx1"/>
            </a:solidFill>
            <a:miter lim="800000"/>
            <a:headEnd/>
            <a:tailEnd/>
          </a:ln>
        </p:spPr>
        <p:txBody>
          <a:bodyPr wrap="none">
            <a:spAutoFit/>
          </a:bodyPr>
          <a:lstStyle/>
          <a:p>
            <a:r>
              <a:rPr lang="ja-JP" altLang="en-US" sz="2000"/>
              <a:t>特許戦略の</a:t>
            </a:r>
          </a:p>
          <a:p>
            <a:r>
              <a:rPr lang="ja-JP" altLang="en-US" sz="2000"/>
              <a:t>実践経験</a:t>
            </a:r>
            <a:endParaRPr lang="ja-JP" altLang="en-US"/>
          </a:p>
        </p:txBody>
      </p:sp>
      <p:sp>
        <p:nvSpPr>
          <p:cNvPr id="3082" name="AutoShape 1057"/>
          <p:cNvSpPr>
            <a:spLocks noChangeArrowheads="1"/>
          </p:cNvSpPr>
          <p:nvPr/>
        </p:nvSpPr>
        <p:spPr bwMode="auto">
          <a:xfrm>
            <a:off x="838200" y="5410200"/>
            <a:ext cx="838200" cy="457200"/>
          </a:xfrm>
          <a:prstGeom prst="upArrow">
            <a:avLst>
              <a:gd name="adj1" fmla="val 50000"/>
              <a:gd name="adj2" fmla="val 25000"/>
            </a:avLst>
          </a:prstGeom>
          <a:solidFill>
            <a:schemeClr val="accent1"/>
          </a:solidFill>
          <a:ln w="9525">
            <a:solidFill>
              <a:schemeClr val="tx1"/>
            </a:solidFill>
            <a:miter lim="800000"/>
            <a:headEnd/>
            <a:tailEnd/>
          </a:ln>
        </p:spPr>
        <p:txBody>
          <a:bodyPr vert="eaVert" wrap="none" anchor="ctr"/>
          <a:lstStyle/>
          <a:p>
            <a:endParaRPr lang="ja-JP" altLang="en-US"/>
          </a:p>
        </p:txBody>
      </p:sp>
      <p:sp>
        <p:nvSpPr>
          <p:cNvPr id="3083" name="AutoShape 1058"/>
          <p:cNvSpPr>
            <a:spLocks noChangeArrowheads="1"/>
          </p:cNvSpPr>
          <p:nvPr/>
        </p:nvSpPr>
        <p:spPr bwMode="auto">
          <a:xfrm>
            <a:off x="2438400" y="5410200"/>
            <a:ext cx="762000" cy="533400"/>
          </a:xfrm>
          <a:prstGeom prst="upArrow">
            <a:avLst>
              <a:gd name="adj1" fmla="val 50000"/>
              <a:gd name="adj2" fmla="val 25000"/>
            </a:avLst>
          </a:prstGeom>
          <a:solidFill>
            <a:schemeClr val="accent1"/>
          </a:solidFill>
          <a:ln w="9525">
            <a:solidFill>
              <a:schemeClr val="tx1"/>
            </a:solidFill>
            <a:miter lim="800000"/>
            <a:headEnd/>
            <a:tailEnd/>
          </a:ln>
        </p:spPr>
        <p:txBody>
          <a:bodyPr vert="eaVert" wrap="none" anchor="ctr"/>
          <a:lstStyle/>
          <a:p>
            <a:endParaRPr lang="ja-JP" altLang="en-US"/>
          </a:p>
        </p:txBody>
      </p:sp>
      <p:sp>
        <p:nvSpPr>
          <p:cNvPr id="3084" name="AutoShape 1059"/>
          <p:cNvSpPr>
            <a:spLocks noChangeArrowheads="1"/>
          </p:cNvSpPr>
          <p:nvPr/>
        </p:nvSpPr>
        <p:spPr bwMode="auto">
          <a:xfrm>
            <a:off x="4191000" y="5410200"/>
            <a:ext cx="762000" cy="533400"/>
          </a:xfrm>
          <a:prstGeom prst="upArrow">
            <a:avLst>
              <a:gd name="adj1" fmla="val 50000"/>
              <a:gd name="adj2" fmla="val 25000"/>
            </a:avLst>
          </a:prstGeom>
          <a:solidFill>
            <a:schemeClr val="accent1"/>
          </a:solidFill>
          <a:ln w="9525">
            <a:solidFill>
              <a:schemeClr val="tx1"/>
            </a:solidFill>
            <a:miter lim="800000"/>
            <a:headEnd/>
            <a:tailEnd/>
          </a:ln>
        </p:spPr>
        <p:txBody>
          <a:bodyPr vert="eaVert" wrap="none" anchor="ctr"/>
          <a:lstStyle/>
          <a:p>
            <a:endParaRPr lang="ja-JP" altLang="en-US"/>
          </a:p>
        </p:txBody>
      </p:sp>
      <p:sp>
        <p:nvSpPr>
          <p:cNvPr id="3085" name="AutoShape 1060"/>
          <p:cNvSpPr>
            <a:spLocks noChangeArrowheads="1"/>
          </p:cNvSpPr>
          <p:nvPr/>
        </p:nvSpPr>
        <p:spPr bwMode="auto">
          <a:xfrm>
            <a:off x="6096000" y="5410200"/>
            <a:ext cx="609600" cy="457200"/>
          </a:xfrm>
          <a:prstGeom prst="upArrow">
            <a:avLst>
              <a:gd name="adj1" fmla="val 50000"/>
              <a:gd name="adj2" fmla="val 25000"/>
            </a:avLst>
          </a:prstGeom>
          <a:solidFill>
            <a:schemeClr val="accent1"/>
          </a:solidFill>
          <a:ln w="9525">
            <a:solidFill>
              <a:schemeClr val="tx1"/>
            </a:solidFill>
            <a:miter lim="800000"/>
            <a:headEnd/>
            <a:tailEnd/>
          </a:ln>
        </p:spPr>
        <p:txBody>
          <a:bodyPr vert="eaVert" wrap="none" anchor="ctr"/>
          <a:lstStyle/>
          <a:p>
            <a:endParaRPr lang="ja-JP" altLang="en-US"/>
          </a:p>
        </p:txBody>
      </p:sp>
      <p:sp>
        <p:nvSpPr>
          <p:cNvPr id="3086" name="Text Box 1061"/>
          <p:cNvSpPr txBox="1">
            <a:spLocks noChangeArrowheads="1"/>
          </p:cNvSpPr>
          <p:nvPr/>
        </p:nvSpPr>
        <p:spPr bwMode="auto">
          <a:xfrm>
            <a:off x="7315200" y="5843588"/>
            <a:ext cx="955675" cy="406400"/>
          </a:xfrm>
          <a:prstGeom prst="rect">
            <a:avLst/>
          </a:prstGeom>
          <a:noFill/>
          <a:ln w="9525">
            <a:solidFill>
              <a:schemeClr val="tx1"/>
            </a:solidFill>
            <a:miter lim="800000"/>
            <a:headEnd/>
            <a:tailEnd/>
          </a:ln>
        </p:spPr>
        <p:txBody>
          <a:bodyPr wrap="none">
            <a:spAutoFit/>
          </a:bodyPr>
          <a:lstStyle/>
          <a:p>
            <a:r>
              <a:rPr lang="ja-JP" altLang="en-US" sz="2000"/>
              <a:t>特許法</a:t>
            </a:r>
            <a:endParaRPr lang="ja-JP" altLang="en-US"/>
          </a:p>
        </p:txBody>
      </p:sp>
      <p:sp>
        <p:nvSpPr>
          <p:cNvPr id="3087" name="AutoShape 1062"/>
          <p:cNvSpPr>
            <a:spLocks noChangeArrowheads="1"/>
          </p:cNvSpPr>
          <p:nvPr/>
        </p:nvSpPr>
        <p:spPr bwMode="auto">
          <a:xfrm>
            <a:off x="7543800" y="5410200"/>
            <a:ext cx="485775" cy="381000"/>
          </a:xfrm>
          <a:prstGeom prst="upArrow">
            <a:avLst>
              <a:gd name="adj1" fmla="val 50000"/>
              <a:gd name="adj2" fmla="val 25000"/>
            </a:avLst>
          </a:prstGeom>
          <a:solidFill>
            <a:schemeClr val="accent1"/>
          </a:solidFill>
          <a:ln w="9525">
            <a:solidFill>
              <a:schemeClr val="tx1"/>
            </a:solidFill>
            <a:miter lim="800000"/>
            <a:headEnd/>
            <a:tailEnd/>
          </a:ln>
        </p:spPr>
        <p:txBody>
          <a:bodyPr vert="eaVert" wrap="none" anchor="ctr"/>
          <a:lstStyle/>
          <a:p>
            <a:endParaRPr lang="ja-JP"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番号プレースホルダ 3"/>
          <p:cNvSpPr>
            <a:spLocks noGrp="1"/>
          </p:cNvSpPr>
          <p:nvPr>
            <p:ph type="sldNum" sz="quarter" idx="12"/>
          </p:nvPr>
        </p:nvSpPr>
        <p:spPr>
          <a:noFill/>
        </p:spPr>
        <p:txBody>
          <a:bodyPr/>
          <a:lstStyle/>
          <a:p>
            <a:fld id="{0E162CE4-A12B-4B63-8DF4-EC89A5B17EC7}" type="slidenum">
              <a:rPr lang="en-US" altLang="ja-JP"/>
              <a:pPr/>
              <a:t>3</a:t>
            </a:fld>
            <a:endParaRPr lang="en-US" altLang="ja-JP"/>
          </a:p>
        </p:txBody>
      </p:sp>
      <p:sp>
        <p:nvSpPr>
          <p:cNvPr id="4099" name="Text Box 2"/>
          <p:cNvSpPr txBox="1">
            <a:spLocks noChangeArrowheads="1"/>
          </p:cNvSpPr>
          <p:nvPr/>
        </p:nvSpPr>
        <p:spPr bwMode="auto">
          <a:xfrm>
            <a:off x="381000" y="304800"/>
            <a:ext cx="3873500" cy="466725"/>
          </a:xfrm>
          <a:prstGeom prst="rect">
            <a:avLst/>
          </a:prstGeom>
          <a:solidFill>
            <a:srgbClr val="CCFFCC"/>
          </a:solidFill>
          <a:ln w="9525">
            <a:solidFill>
              <a:schemeClr val="tx1"/>
            </a:solidFill>
            <a:miter lim="800000"/>
            <a:headEnd/>
            <a:tailEnd/>
          </a:ln>
        </p:spPr>
        <p:txBody>
          <a:bodyPr wrap="none">
            <a:spAutoFit/>
          </a:bodyPr>
          <a:lstStyle/>
          <a:p>
            <a:r>
              <a:rPr lang="ja-JP" altLang="en-US"/>
              <a:t>特許戦略システムのイメージ</a:t>
            </a:r>
          </a:p>
        </p:txBody>
      </p:sp>
      <p:sp>
        <p:nvSpPr>
          <p:cNvPr id="4100" name="Text Box 3"/>
          <p:cNvSpPr txBox="1">
            <a:spLocks noChangeArrowheads="1"/>
          </p:cNvSpPr>
          <p:nvPr/>
        </p:nvSpPr>
        <p:spPr bwMode="auto">
          <a:xfrm>
            <a:off x="4403725" y="325438"/>
            <a:ext cx="184150" cy="457200"/>
          </a:xfrm>
          <a:prstGeom prst="rect">
            <a:avLst/>
          </a:prstGeom>
          <a:noFill/>
          <a:ln w="9525">
            <a:noFill/>
            <a:miter lim="800000"/>
            <a:headEnd/>
            <a:tailEnd/>
          </a:ln>
        </p:spPr>
        <p:txBody>
          <a:bodyPr wrap="none">
            <a:spAutoFit/>
          </a:bodyPr>
          <a:lstStyle/>
          <a:p>
            <a:endParaRPr lang="ja-JP" altLang="ja-JP"/>
          </a:p>
        </p:txBody>
      </p:sp>
      <p:sp>
        <p:nvSpPr>
          <p:cNvPr id="4101" name="Text Box 4"/>
          <p:cNvSpPr txBox="1">
            <a:spLocks noChangeArrowheads="1"/>
          </p:cNvSpPr>
          <p:nvPr/>
        </p:nvSpPr>
        <p:spPr bwMode="auto">
          <a:xfrm>
            <a:off x="4572000" y="304800"/>
            <a:ext cx="3963988" cy="1006475"/>
          </a:xfrm>
          <a:prstGeom prst="rect">
            <a:avLst/>
          </a:prstGeom>
          <a:noFill/>
          <a:ln w="9525">
            <a:noFill/>
            <a:miter lim="800000"/>
            <a:headEnd/>
            <a:tailEnd/>
          </a:ln>
        </p:spPr>
        <p:txBody>
          <a:bodyPr wrap="none">
            <a:spAutoFit/>
          </a:bodyPr>
          <a:lstStyle/>
          <a:p>
            <a:r>
              <a:rPr lang="ja-JP" altLang="en-US" sz="2000"/>
              <a:t>特許戦略論を実践する際に必要</a:t>
            </a:r>
          </a:p>
          <a:p>
            <a:r>
              <a:rPr lang="ja-JP" altLang="en-US" sz="2000"/>
              <a:t>となったり、効率アップに寄与する</a:t>
            </a:r>
          </a:p>
          <a:p>
            <a:r>
              <a:rPr lang="ja-JP" altLang="en-US" sz="2000"/>
              <a:t>各種のソフトウェアシステムである。</a:t>
            </a:r>
            <a:endParaRPr lang="ja-JP" altLang="en-US"/>
          </a:p>
        </p:txBody>
      </p:sp>
      <p:sp>
        <p:nvSpPr>
          <p:cNvPr id="4102" name="Text Box 5"/>
          <p:cNvSpPr txBox="1">
            <a:spLocks noChangeArrowheads="1"/>
          </p:cNvSpPr>
          <p:nvPr/>
        </p:nvSpPr>
        <p:spPr bwMode="auto">
          <a:xfrm>
            <a:off x="1752600" y="1828800"/>
            <a:ext cx="1993900" cy="831850"/>
          </a:xfrm>
          <a:prstGeom prst="rect">
            <a:avLst/>
          </a:prstGeom>
          <a:solidFill>
            <a:srgbClr val="CCECFF"/>
          </a:solidFill>
          <a:ln w="9525">
            <a:solidFill>
              <a:schemeClr val="tx1"/>
            </a:solidFill>
            <a:miter lim="800000"/>
            <a:headEnd/>
            <a:tailEnd/>
          </a:ln>
        </p:spPr>
        <p:txBody>
          <a:bodyPr wrap="none">
            <a:spAutoFit/>
          </a:bodyPr>
          <a:lstStyle/>
          <a:p>
            <a:r>
              <a:rPr lang="ja-JP" altLang="en-US"/>
              <a:t>特許パワーの</a:t>
            </a:r>
          </a:p>
          <a:p>
            <a:r>
              <a:rPr lang="ja-JP" altLang="en-US"/>
              <a:t>計測ツール</a:t>
            </a:r>
          </a:p>
        </p:txBody>
      </p:sp>
      <p:sp>
        <p:nvSpPr>
          <p:cNvPr id="4103" name="Text Box 6"/>
          <p:cNvSpPr txBox="1">
            <a:spLocks noChangeArrowheads="1"/>
          </p:cNvSpPr>
          <p:nvPr/>
        </p:nvSpPr>
        <p:spPr bwMode="auto">
          <a:xfrm>
            <a:off x="4648200" y="1828800"/>
            <a:ext cx="3265488" cy="466725"/>
          </a:xfrm>
          <a:prstGeom prst="rect">
            <a:avLst/>
          </a:prstGeom>
          <a:noFill/>
          <a:ln w="9525">
            <a:solidFill>
              <a:schemeClr val="tx1"/>
            </a:solidFill>
            <a:miter lim="800000"/>
            <a:headEnd/>
            <a:tailEnd/>
          </a:ln>
        </p:spPr>
        <p:txBody>
          <a:bodyPr>
            <a:spAutoFit/>
          </a:bodyPr>
          <a:lstStyle/>
          <a:p>
            <a:r>
              <a:rPr lang="ja-JP" altLang="en-US"/>
              <a:t>請求項分析評価ツール</a:t>
            </a:r>
          </a:p>
        </p:txBody>
      </p:sp>
      <p:sp>
        <p:nvSpPr>
          <p:cNvPr id="4104" name="Text Box 7"/>
          <p:cNvSpPr txBox="1">
            <a:spLocks noChangeArrowheads="1"/>
          </p:cNvSpPr>
          <p:nvPr/>
        </p:nvSpPr>
        <p:spPr bwMode="auto">
          <a:xfrm>
            <a:off x="4632325" y="2362200"/>
            <a:ext cx="3189288" cy="466725"/>
          </a:xfrm>
          <a:prstGeom prst="rect">
            <a:avLst/>
          </a:prstGeom>
          <a:noFill/>
          <a:ln w="9525">
            <a:solidFill>
              <a:schemeClr val="tx1"/>
            </a:solidFill>
            <a:miter lim="800000"/>
            <a:headEnd/>
            <a:tailEnd/>
          </a:ln>
        </p:spPr>
        <p:txBody>
          <a:bodyPr wrap="none">
            <a:spAutoFit/>
          </a:bodyPr>
          <a:lstStyle/>
          <a:p>
            <a:r>
              <a:rPr lang="ja-JP" altLang="en-US"/>
              <a:t>明細書分析評価ツール</a:t>
            </a:r>
          </a:p>
        </p:txBody>
      </p:sp>
      <p:sp>
        <p:nvSpPr>
          <p:cNvPr id="4105" name="Text Box 8"/>
          <p:cNvSpPr txBox="1">
            <a:spLocks noChangeArrowheads="1"/>
          </p:cNvSpPr>
          <p:nvPr/>
        </p:nvSpPr>
        <p:spPr bwMode="auto">
          <a:xfrm>
            <a:off x="4632325" y="2895600"/>
            <a:ext cx="2884488" cy="466725"/>
          </a:xfrm>
          <a:prstGeom prst="rect">
            <a:avLst/>
          </a:prstGeom>
          <a:noFill/>
          <a:ln w="9525">
            <a:solidFill>
              <a:schemeClr val="tx1"/>
            </a:solidFill>
            <a:miter lim="800000"/>
            <a:headEnd/>
            <a:tailEnd/>
          </a:ln>
        </p:spPr>
        <p:txBody>
          <a:bodyPr wrap="none">
            <a:spAutoFit/>
          </a:bodyPr>
          <a:lstStyle/>
          <a:p>
            <a:r>
              <a:rPr lang="ja-JP" altLang="en-US"/>
              <a:t>特許の群分析ツール</a:t>
            </a:r>
          </a:p>
        </p:txBody>
      </p:sp>
      <p:sp>
        <p:nvSpPr>
          <p:cNvPr id="4106" name="Text Box 9"/>
          <p:cNvSpPr txBox="1">
            <a:spLocks noChangeArrowheads="1"/>
          </p:cNvSpPr>
          <p:nvPr/>
        </p:nvSpPr>
        <p:spPr bwMode="auto">
          <a:xfrm>
            <a:off x="4632325" y="3429000"/>
            <a:ext cx="2884488" cy="466725"/>
          </a:xfrm>
          <a:prstGeom prst="rect">
            <a:avLst/>
          </a:prstGeom>
          <a:noFill/>
          <a:ln w="9525">
            <a:solidFill>
              <a:schemeClr val="tx1"/>
            </a:solidFill>
            <a:miter lim="800000"/>
            <a:headEnd/>
            <a:tailEnd/>
          </a:ln>
        </p:spPr>
        <p:txBody>
          <a:bodyPr wrap="none">
            <a:spAutoFit/>
          </a:bodyPr>
          <a:lstStyle/>
          <a:p>
            <a:r>
              <a:rPr lang="ja-JP" altLang="en-US"/>
              <a:t>基本特許発見ツール</a:t>
            </a:r>
          </a:p>
        </p:txBody>
      </p:sp>
      <p:sp>
        <p:nvSpPr>
          <p:cNvPr id="4107" name="Text Box 10"/>
          <p:cNvSpPr txBox="1">
            <a:spLocks noChangeArrowheads="1"/>
          </p:cNvSpPr>
          <p:nvPr/>
        </p:nvSpPr>
        <p:spPr bwMode="auto">
          <a:xfrm>
            <a:off x="4632325" y="3962400"/>
            <a:ext cx="4127500" cy="466725"/>
          </a:xfrm>
          <a:prstGeom prst="rect">
            <a:avLst/>
          </a:prstGeom>
          <a:noFill/>
          <a:ln w="9525">
            <a:solidFill>
              <a:schemeClr val="tx1"/>
            </a:solidFill>
            <a:miter lim="800000"/>
            <a:headEnd/>
            <a:tailEnd/>
          </a:ln>
        </p:spPr>
        <p:txBody>
          <a:bodyPr wrap="none">
            <a:spAutoFit/>
          </a:bodyPr>
          <a:lstStyle/>
          <a:p>
            <a:r>
              <a:rPr lang="ja-JP" altLang="en-US"/>
              <a:t>ターゲット製品候補抽出ツール</a:t>
            </a:r>
          </a:p>
        </p:txBody>
      </p:sp>
      <p:sp>
        <p:nvSpPr>
          <p:cNvPr id="4108" name="Line 11"/>
          <p:cNvSpPr>
            <a:spLocks noChangeShapeType="1"/>
          </p:cNvSpPr>
          <p:nvPr/>
        </p:nvSpPr>
        <p:spPr bwMode="auto">
          <a:xfrm>
            <a:off x="4114800" y="2057400"/>
            <a:ext cx="0" cy="2133600"/>
          </a:xfrm>
          <a:prstGeom prst="line">
            <a:avLst/>
          </a:prstGeom>
          <a:noFill/>
          <a:ln w="9525">
            <a:solidFill>
              <a:schemeClr val="tx1"/>
            </a:solidFill>
            <a:round/>
            <a:headEnd/>
            <a:tailEnd/>
          </a:ln>
        </p:spPr>
        <p:txBody>
          <a:bodyPr wrap="none" anchor="ctr"/>
          <a:lstStyle/>
          <a:p>
            <a:endParaRPr lang="ja-JP" altLang="en-US"/>
          </a:p>
        </p:txBody>
      </p:sp>
      <p:sp>
        <p:nvSpPr>
          <p:cNvPr id="4109" name="Line 12"/>
          <p:cNvSpPr>
            <a:spLocks noChangeShapeType="1"/>
          </p:cNvSpPr>
          <p:nvPr/>
        </p:nvSpPr>
        <p:spPr bwMode="auto">
          <a:xfrm>
            <a:off x="4114800" y="4191000"/>
            <a:ext cx="533400" cy="0"/>
          </a:xfrm>
          <a:prstGeom prst="line">
            <a:avLst/>
          </a:prstGeom>
          <a:noFill/>
          <a:ln w="9525">
            <a:solidFill>
              <a:schemeClr val="tx1"/>
            </a:solidFill>
            <a:round/>
            <a:headEnd/>
            <a:tailEnd/>
          </a:ln>
        </p:spPr>
        <p:txBody>
          <a:bodyPr wrap="none" anchor="ctr"/>
          <a:lstStyle/>
          <a:p>
            <a:endParaRPr lang="ja-JP" altLang="en-US"/>
          </a:p>
        </p:txBody>
      </p:sp>
      <p:sp>
        <p:nvSpPr>
          <p:cNvPr id="4110" name="Line 13"/>
          <p:cNvSpPr>
            <a:spLocks noChangeShapeType="1"/>
          </p:cNvSpPr>
          <p:nvPr/>
        </p:nvSpPr>
        <p:spPr bwMode="auto">
          <a:xfrm>
            <a:off x="4114800" y="3657600"/>
            <a:ext cx="533400" cy="0"/>
          </a:xfrm>
          <a:prstGeom prst="line">
            <a:avLst/>
          </a:prstGeom>
          <a:noFill/>
          <a:ln w="9525">
            <a:solidFill>
              <a:schemeClr val="tx1"/>
            </a:solidFill>
            <a:round/>
            <a:headEnd/>
            <a:tailEnd/>
          </a:ln>
        </p:spPr>
        <p:txBody>
          <a:bodyPr wrap="none" anchor="ctr"/>
          <a:lstStyle/>
          <a:p>
            <a:endParaRPr lang="ja-JP" altLang="en-US"/>
          </a:p>
        </p:txBody>
      </p:sp>
      <p:sp>
        <p:nvSpPr>
          <p:cNvPr id="4111" name="Line 14"/>
          <p:cNvSpPr>
            <a:spLocks noChangeShapeType="1"/>
          </p:cNvSpPr>
          <p:nvPr/>
        </p:nvSpPr>
        <p:spPr bwMode="auto">
          <a:xfrm>
            <a:off x="4114800" y="3124200"/>
            <a:ext cx="533400" cy="0"/>
          </a:xfrm>
          <a:prstGeom prst="line">
            <a:avLst/>
          </a:prstGeom>
          <a:noFill/>
          <a:ln w="9525">
            <a:solidFill>
              <a:schemeClr val="tx1"/>
            </a:solidFill>
            <a:round/>
            <a:headEnd/>
            <a:tailEnd/>
          </a:ln>
        </p:spPr>
        <p:txBody>
          <a:bodyPr wrap="none" anchor="ctr"/>
          <a:lstStyle/>
          <a:p>
            <a:endParaRPr lang="ja-JP" altLang="en-US"/>
          </a:p>
        </p:txBody>
      </p:sp>
      <p:sp>
        <p:nvSpPr>
          <p:cNvPr id="4112" name="Line 15"/>
          <p:cNvSpPr>
            <a:spLocks noChangeShapeType="1"/>
          </p:cNvSpPr>
          <p:nvPr/>
        </p:nvSpPr>
        <p:spPr bwMode="auto">
          <a:xfrm>
            <a:off x="4114800" y="2590800"/>
            <a:ext cx="533400" cy="0"/>
          </a:xfrm>
          <a:prstGeom prst="line">
            <a:avLst/>
          </a:prstGeom>
          <a:noFill/>
          <a:ln w="9525">
            <a:solidFill>
              <a:schemeClr val="tx1"/>
            </a:solidFill>
            <a:round/>
            <a:headEnd/>
            <a:tailEnd/>
          </a:ln>
        </p:spPr>
        <p:txBody>
          <a:bodyPr wrap="none" anchor="ctr"/>
          <a:lstStyle/>
          <a:p>
            <a:endParaRPr lang="ja-JP" altLang="en-US"/>
          </a:p>
        </p:txBody>
      </p:sp>
      <p:sp>
        <p:nvSpPr>
          <p:cNvPr id="4113" name="Line 16"/>
          <p:cNvSpPr>
            <a:spLocks noChangeShapeType="1"/>
          </p:cNvSpPr>
          <p:nvPr/>
        </p:nvSpPr>
        <p:spPr bwMode="auto">
          <a:xfrm>
            <a:off x="3733800" y="2057400"/>
            <a:ext cx="914400" cy="0"/>
          </a:xfrm>
          <a:prstGeom prst="line">
            <a:avLst/>
          </a:prstGeom>
          <a:noFill/>
          <a:ln w="9525">
            <a:solidFill>
              <a:schemeClr val="tx1"/>
            </a:solidFill>
            <a:round/>
            <a:headEnd/>
            <a:tailEnd/>
          </a:ln>
        </p:spPr>
        <p:txBody>
          <a:bodyPr wrap="none" anchor="ctr"/>
          <a:lstStyle/>
          <a:p>
            <a:endParaRPr lang="ja-JP" altLang="en-US"/>
          </a:p>
        </p:txBody>
      </p:sp>
      <p:sp>
        <p:nvSpPr>
          <p:cNvPr id="4114" name="Text Box 17"/>
          <p:cNvSpPr txBox="1">
            <a:spLocks noChangeArrowheads="1"/>
          </p:cNvSpPr>
          <p:nvPr/>
        </p:nvSpPr>
        <p:spPr bwMode="auto">
          <a:xfrm>
            <a:off x="1736725" y="4821238"/>
            <a:ext cx="1993900" cy="831850"/>
          </a:xfrm>
          <a:prstGeom prst="rect">
            <a:avLst/>
          </a:prstGeom>
          <a:solidFill>
            <a:srgbClr val="CCECFF"/>
          </a:solidFill>
          <a:ln w="9525">
            <a:solidFill>
              <a:schemeClr val="tx1"/>
            </a:solidFill>
            <a:miter lim="800000"/>
            <a:headEnd/>
            <a:tailEnd/>
          </a:ln>
        </p:spPr>
        <p:txBody>
          <a:bodyPr wrap="none">
            <a:spAutoFit/>
          </a:bodyPr>
          <a:lstStyle/>
          <a:p>
            <a:r>
              <a:rPr lang="ja-JP" altLang="en-US"/>
              <a:t>特許パワーの</a:t>
            </a:r>
          </a:p>
          <a:p>
            <a:r>
              <a:rPr lang="ja-JP" altLang="en-US"/>
              <a:t>創造ツール</a:t>
            </a:r>
          </a:p>
        </p:txBody>
      </p:sp>
      <p:sp>
        <p:nvSpPr>
          <p:cNvPr id="4115" name="Text Box 18"/>
          <p:cNvSpPr txBox="1">
            <a:spLocks noChangeArrowheads="1"/>
          </p:cNvSpPr>
          <p:nvPr/>
        </p:nvSpPr>
        <p:spPr bwMode="auto">
          <a:xfrm>
            <a:off x="4659313" y="4800600"/>
            <a:ext cx="3189287" cy="466725"/>
          </a:xfrm>
          <a:prstGeom prst="rect">
            <a:avLst/>
          </a:prstGeom>
          <a:noFill/>
          <a:ln w="9525">
            <a:solidFill>
              <a:schemeClr val="tx1"/>
            </a:solidFill>
            <a:miter lim="800000"/>
            <a:headEnd/>
            <a:tailEnd/>
          </a:ln>
        </p:spPr>
        <p:txBody>
          <a:bodyPr wrap="none">
            <a:spAutoFit/>
          </a:bodyPr>
          <a:lstStyle/>
          <a:p>
            <a:r>
              <a:rPr lang="ja-JP" altLang="en-US"/>
              <a:t>請求項記述言語ツール</a:t>
            </a:r>
          </a:p>
        </p:txBody>
      </p:sp>
      <p:sp>
        <p:nvSpPr>
          <p:cNvPr id="4116" name="Text Box 19"/>
          <p:cNvSpPr txBox="1">
            <a:spLocks noChangeArrowheads="1"/>
          </p:cNvSpPr>
          <p:nvPr/>
        </p:nvSpPr>
        <p:spPr bwMode="auto">
          <a:xfrm>
            <a:off x="4648200" y="5410200"/>
            <a:ext cx="3494088" cy="466725"/>
          </a:xfrm>
          <a:prstGeom prst="rect">
            <a:avLst/>
          </a:prstGeom>
          <a:noFill/>
          <a:ln w="9525">
            <a:solidFill>
              <a:schemeClr val="tx1"/>
            </a:solidFill>
            <a:miter lim="800000"/>
            <a:headEnd/>
            <a:tailEnd/>
          </a:ln>
        </p:spPr>
        <p:txBody>
          <a:bodyPr wrap="none">
            <a:spAutoFit/>
          </a:bodyPr>
          <a:lstStyle/>
          <a:p>
            <a:r>
              <a:rPr lang="ja-JP" altLang="en-US"/>
              <a:t>出願書類作成支援ツール</a:t>
            </a:r>
          </a:p>
        </p:txBody>
      </p:sp>
      <p:sp>
        <p:nvSpPr>
          <p:cNvPr id="4117" name="Line 20"/>
          <p:cNvSpPr>
            <a:spLocks noChangeShapeType="1"/>
          </p:cNvSpPr>
          <p:nvPr/>
        </p:nvSpPr>
        <p:spPr bwMode="auto">
          <a:xfrm>
            <a:off x="3733800" y="5029200"/>
            <a:ext cx="914400" cy="0"/>
          </a:xfrm>
          <a:prstGeom prst="line">
            <a:avLst/>
          </a:prstGeom>
          <a:noFill/>
          <a:ln w="9525">
            <a:solidFill>
              <a:schemeClr val="tx1"/>
            </a:solidFill>
            <a:round/>
            <a:headEnd/>
            <a:tailEnd/>
          </a:ln>
        </p:spPr>
        <p:txBody>
          <a:bodyPr wrap="none" anchor="ctr"/>
          <a:lstStyle/>
          <a:p>
            <a:endParaRPr lang="ja-JP" altLang="en-US"/>
          </a:p>
        </p:txBody>
      </p:sp>
      <p:sp>
        <p:nvSpPr>
          <p:cNvPr id="4118" name="Line 21"/>
          <p:cNvSpPr>
            <a:spLocks noChangeShapeType="1"/>
          </p:cNvSpPr>
          <p:nvPr/>
        </p:nvSpPr>
        <p:spPr bwMode="auto">
          <a:xfrm>
            <a:off x="4114800" y="5029200"/>
            <a:ext cx="0" cy="1143000"/>
          </a:xfrm>
          <a:prstGeom prst="line">
            <a:avLst/>
          </a:prstGeom>
          <a:noFill/>
          <a:ln w="9525">
            <a:solidFill>
              <a:schemeClr val="tx1"/>
            </a:solidFill>
            <a:round/>
            <a:headEnd/>
            <a:tailEnd/>
          </a:ln>
        </p:spPr>
        <p:txBody>
          <a:bodyPr wrap="none" anchor="ctr"/>
          <a:lstStyle/>
          <a:p>
            <a:endParaRPr lang="ja-JP" altLang="en-US"/>
          </a:p>
        </p:txBody>
      </p:sp>
      <p:sp>
        <p:nvSpPr>
          <p:cNvPr id="4119" name="Line 22"/>
          <p:cNvSpPr>
            <a:spLocks noChangeShapeType="1"/>
          </p:cNvSpPr>
          <p:nvPr/>
        </p:nvSpPr>
        <p:spPr bwMode="auto">
          <a:xfrm>
            <a:off x="4114800" y="4114800"/>
            <a:ext cx="0" cy="457200"/>
          </a:xfrm>
          <a:prstGeom prst="line">
            <a:avLst/>
          </a:prstGeom>
          <a:noFill/>
          <a:ln w="9525">
            <a:solidFill>
              <a:schemeClr val="tx1"/>
            </a:solidFill>
            <a:round/>
            <a:headEnd/>
            <a:tailEnd/>
          </a:ln>
        </p:spPr>
        <p:txBody>
          <a:bodyPr wrap="none" anchor="ctr"/>
          <a:lstStyle/>
          <a:p>
            <a:endParaRPr lang="ja-JP" altLang="en-US"/>
          </a:p>
        </p:txBody>
      </p:sp>
      <p:sp>
        <p:nvSpPr>
          <p:cNvPr id="4120" name="Line 23"/>
          <p:cNvSpPr>
            <a:spLocks noChangeShapeType="1"/>
          </p:cNvSpPr>
          <p:nvPr/>
        </p:nvSpPr>
        <p:spPr bwMode="auto">
          <a:xfrm>
            <a:off x="4114800" y="5638800"/>
            <a:ext cx="533400" cy="0"/>
          </a:xfrm>
          <a:prstGeom prst="line">
            <a:avLst/>
          </a:prstGeom>
          <a:noFill/>
          <a:ln w="9525">
            <a:solidFill>
              <a:schemeClr val="tx1"/>
            </a:solidFill>
            <a:round/>
            <a:headEnd/>
            <a:tailEnd/>
          </a:ln>
        </p:spPr>
        <p:txBody>
          <a:bodyPr wrap="none" anchor="ctr"/>
          <a:lstStyle/>
          <a:p>
            <a:endParaRPr lang="ja-JP" altLang="en-US"/>
          </a:p>
        </p:txBody>
      </p:sp>
      <p:sp>
        <p:nvSpPr>
          <p:cNvPr id="4121" name="Line 24"/>
          <p:cNvSpPr>
            <a:spLocks noChangeShapeType="1"/>
          </p:cNvSpPr>
          <p:nvPr/>
        </p:nvSpPr>
        <p:spPr bwMode="auto">
          <a:xfrm>
            <a:off x="1143000" y="838200"/>
            <a:ext cx="0" cy="5410200"/>
          </a:xfrm>
          <a:prstGeom prst="line">
            <a:avLst/>
          </a:prstGeom>
          <a:noFill/>
          <a:ln w="9525">
            <a:solidFill>
              <a:schemeClr val="tx1"/>
            </a:solidFill>
            <a:round/>
            <a:headEnd/>
            <a:tailEnd/>
          </a:ln>
        </p:spPr>
        <p:txBody>
          <a:bodyPr wrap="none" anchor="ctr"/>
          <a:lstStyle/>
          <a:p>
            <a:endParaRPr lang="ja-JP" altLang="en-US"/>
          </a:p>
        </p:txBody>
      </p:sp>
      <p:sp>
        <p:nvSpPr>
          <p:cNvPr id="4122" name="Line 25"/>
          <p:cNvSpPr>
            <a:spLocks noChangeShapeType="1"/>
          </p:cNvSpPr>
          <p:nvPr/>
        </p:nvSpPr>
        <p:spPr bwMode="auto">
          <a:xfrm>
            <a:off x="1143000" y="2209800"/>
            <a:ext cx="609600" cy="0"/>
          </a:xfrm>
          <a:prstGeom prst="line">
            <a:avLst/>
          </a:prstGeom>
          <a:noFill/>
          <a:ln w="9525">
            <a:solidFill>
              <a:schemeClr val="tx1"/>
            </a:solidFill>
            <a:round/>
            <a:headEnd/>
            <a:tailEnd/>
          </a:ln>
        </p:spPr>
        <p:txBody>
          <a:bodyPr wrap="none" anchor="ctr"/>
          <a:lstStyle/>
          <a:p>
            <a:endParaRPr lang="ja-JP" altLang="en-US"/>
          </a:p>
        </p:txBody>
      </p:sp>
      <p:sp>
        <p:nvSpPr>
          <p:cNvPr id="4123" name="Line 26"/>
          <p:cNvSpPr>
            <a:spLocks noChangeShapeType="1"/>
          </p:cNvSpPr>
          <p:nvPr/>
        </p:nvSpPr>
        <p:spPr bwMode="auto">
          <a:xfrm>
            <a:off x="1143000" y="5257800"/>
            <a:ext cx="609600" cy="0"/>
          </a:xfrm>
          <a:prstGeom prst="line">
            <a:avLst/>
          </a:prstGeom>
          <a:noFill/>
          <a:ln w="9525">
            <a:solidFill>
              <a:schemeClr val="tx1"/>
            </a:solidFill>
            <a:round/>
            <a:headEnd/>
            <a:tailEnd/>
          </a:ln>
        </p:spPr>
        <p:txBody>
          <a:bodyPr wrap="none" anchor="ctr"/>
          <a:lstStyle/>
          <a:p>
            <a:endParaRPr lang="ja-JP"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スライド番号プレースホルダ 3"/>
          <p:cNvSpPr>
            <a:spLocks noGrp="1"/>
          </p:cNvSpPr>
          <p:nvPr>
            <p:ph type="sldNum" sz="quarter" idx="12"/>
          </p:nvPr>
        </p:nvSpPr>
        <p:spPr>
          <a:noFill/>
        </p:spPr>
        <p:txBody>
          <a:bodyPr/>
          <a:lstStyle/>
          <a:p>
            <a:fld id="{4DF5989E-60D4-4A4B-919A-526493FB09F8}" type="slidenum">
              <a:rPr lang="en-US" altLang="ja-JP"/>
              <a:pPr/>
              <a:t>4</a:t>
            </a:fld>
            <a:endParaRPr lang="en-US" altLang="ja-JP"/>
          </a:p>
        </p:txBody>
      </p:sp>
      <p:sp>
        <p:nvSpPr>
          <p:cNvPr id="5123" name="Text Box 2"/>
          <p:cNvSpPr txBox="1">
            <a:spLocks noChangeArrowheads="1"/>
          </p:cNvSpPr>
          <p:nvPr/>
        </p:nvSpPr>
        <p:spPr bwMode="auto">
          <a:xfrm>
            <a:off x="2819400" y="304800"/>
            <a:ext cx="3521075" cy="1076325"/>
          </a:xfrm>
          <a:prstGeom prst="rect">
            <a:avLst/>
          </a:prstGeom>
          <a:solidFill>
            <a:srgbClr val="CCFFCC"/>
          </a:solidFill>
          <a:ln w="9525">
            <a:solidFill>
              <a:schemeClr val="tx1"/>
            </a:solidFill>
            <a:miter lim="800000"/>
            <a:headEnd/>
            <a:tailEnd/>
          </a:ln>
        </p:spPr>
        <p:txBody>
          <a:bodyPr>
            <a:spAutoFit/>
          </a:bodyPr>
          <a:lstStyle/>
          <a:p>
            <a:pPr algn="ctr"/>
            <a:r>
              <a:rPr lang="ja-JP" altLang="en-US" sz="4000"/>
              <a:t>特許戦略論</a:t>
            </a:r>
          </a:p>
          <a:p>
            <a:pPr algn="ctr"/>
            <a:r>
              <a:rPr lang="ja-JP" altLang="en-US"/>
              <a:t>（たたき台）</a:t>
            </a:r>
          </a:p>
        </p:txBody>
      </p:sp>
      <p:sp>
        <p:nvSpPr>
          <p:cNvPr id="5124" name="Text Box 4"/>
          <p:cNvSpPr txBox="1">
            <a:spLocks noChangeArrowheads="1"/>
          </p:cNvSpPr>
          <p:nvPr/>
        </p:nvSpPr>
        <p:spPr bwMode="auto">
          <a:xfrm>
            <a:off x="685800" y="1600200"/>
            <a:ext cx="8153400" cy="3378200"/>
          </a:xfrm>
          <a:prstGeom prst="rect">
            <a:avLst/>
          </a:prstGeom>
          <a:noFill/>
          <a:ln w="9525">
            <a:noFill/>
            <a:miter lim="800000"/>
            <a:headEnd/>
            <a:tailEnd/>
          </a:ln>
        </p:spPr>
        <p:txBody>
          <a:bodyPr>
            <a:spAutoFit/>
          </a:bodyPr>
          <a:lstStyle/>
          <a:p>
            <a:r>
              <a:rPr lang="en-US" altLang="ja-JP"/>
              <a:t>【</a:t>
            </a:r>
            <a:r>
              <a:rPr lang="ja-JP" altLang="en-US"/>
              <a:t>特許戦略の定義</a:t>
            </a:r>
            <a:r>
              <a:rPr lang="en-US" altLang="ja-JP"/>
              <a:t>】</a:t>
            </a:r>
          </a:p>
          <a:p>
            <a:r>
              <a:rPr lang="en-US" altLang="ja-JP"/>
              <a:t>●</a:t>
            </a:r>
            <a:r>
              <a:rPr lang="ja-JP" altLang="en-US"/>
              <a:t>企業にとっての特許戦略とは、特許パワーの活用を中心的手段として、企業間競争に勝利して自社の利益を確保するための、特許パワーの配置，特許パワーの活用の体制，特許以外の競争手段との連携も含めた特許パワーの活用の方向と順序を定めた計画である。</a:t>
            </a:r>
          </a:p>
          <a:p>
            <a:endParaRPr lang="ja-JP" altLang="en-US"/>
          </a:p>
          <a:p>
            <a:r>
              <a:rPr lang="ja-JP" altLang="en-US"/>
              <a:t>●国家にとっての特許戦略とは、特許制度、特許関連システムが国家の競争力を高めるようにするための行動計画である。</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スライド番号プレースホルダ 3"/>
          <p:cNvSpPr>
            <a:spLocks noGrp="1"/>
          </p:cNvSpPr>
          <p:nvPr>
            <p:ph type="sldNum" sz="quarter" idx="12"/>
          </p:nvPr>
        </p:nvSpPr>
        <p:spPr>
          <a:noFill/>
        </p:spPr>
        <p:txBody>
          <a:bodyPr/>
          <a:lstStyle/>
          <a:p>
            <a:fld id="{97CBEFD3-5352-4440-BD48-157E0DD73C5B}" type="slidenum">
              <a:rPr lang="en-US" altLang="ja-JP"/>
              <a:pPr/>
              <a:t>5</a:t>
            </a:fld>
            <a:endParaRPr lang="en-US" altLang="ja-JP"/>
          </a:p>
        </p:txBody>
      </p:sp>
      <p:sp>
        <p:nvSpPr>
          <p:cNvPr id="6147" name="Text Box 2"/>
          <p:cNvSpPr txBox="1">
            <a:spLocks noChangeArrowheads="1"/>
          </p:cNvSpPr>
          <p:nvPr/>
        </p:nvSpPr>
        <p:spPr bwMode="auto">
          <a:xfrm>
            <a:off x="304800" y="762000"/>
            <a:ext cx="8382000" cy="5638800"/>
          </a:xfrm>
          <a:prstGeom prst="rect">
            <a:avLst/>
          </a:prstGeom>
          <a:noFill/>
          <a:ln w="9525">
            <a:noFill/>
            <a:miter lim="800000"/>
            <a:headEnd/>
            <a:tailEnd/>
          </a:ln>
        </p:spPr>
        <p:txBody>
          <a:bodyPr>
            <a:spAutoFit/>
          </a:bodyPr>
          <a:lstStyle/>
          <a:p>
            <a:r>
              <a:rPr lang="en-US" altLang="ja-JP" sz="2000" b="1"/>
              <a:t>【</a:t>
            </a:r>
            <a:r>
              <a:rPr lang="ja-JP" altLang="en-US" sz="2000" b="1"/>
              <a:t>特許パワーは何によって定まるか？</a:t>
            </a:r>
            <a:r>
              <a:rPr lang="en-US" altLang="ja-JP" sz="2000" b="1"/>
              <a:t>】</a:t>
            </a:r>
          </a:p>
          <a:p>
            <a:endParaRPr lang="en-US" altLang="ja-JP" sz="2000" b="1"/>
          </a:p>
          <a:p>
            <a:r>
              <a:rPr lang="ja-JP" altLang="en-US" sz="2000" b="1"/>
              <a:t>特許パワーは、次の要因の総合力によって定まる。</a:t>
            </a:r>
          </a:p>
          <a:p>
            <a:r>
              <a:rPr lang="ja-JP" altLang="en-US" sz="2000" b="1"/>
              <a:t>　（１）特許権活用上での各種の障害を乗り越えてでも活用しようとする目的の存在と、その目的達成の意志（大義名分の存在）</a:t>
            </a:r>
          </a:p>
          <a:p>
            <a:r>
              <a:rPr lang="ja-JP" altLang="en-US" sz="2000" b="1"/>
              <a:t>　（２）特許権の権利範囲の広さと、権利範囲内のマーケットボリュウム</a:t>
            </a:r>
          </a:p>
          <a:p>
            <a:r>
              <a:rPr lang="ja-JP" altLang="en-US" sz="2000" b="1"/>
              <a:t>　（３）その特許発明の侵害発見容易性</a:t>
            </a:r>
          </a:p>
          <a:p>
            <a:r>
              <a:rPr lang="ja-JP" altLang="en-US" sz="2000" b="1"/>
              <a:t>　（４）特許権の権利期間の長さと特許権の個数</a:t>
            </a:r>
          </a:p>
          <a:p>
            <a:r>
              <a:rPr lang="ja-JP" altLang="en-US" sz="2000" b="1"/>
              <a:t>　（５）他社製品の侵害摘発能力（他社商品の収集分析能力を含む）</a:t>
            </a:r>
          </a:p>
          <a:p>
            <a:r>
              <a:rPr lang="ja-JP" altLang="en-US" sz="2000" b="1"/>
              <a:t>　（６）公知技術の調査・分析能力</a:t>
            </a:r>
          </a:p>
          <a:p>
            <a:r>
              <a:rPr lang="ja-JP" altLang="en-US" sz="2000" b="1"/>
              <a:t>　（７）訴訟能力と交渉能力</a:t>
            </a:r>
          </a:p>
          <a:p>
            <a:r>
              <a:rPr lang="ja-JP" altLang="en-US" sz="2000" b="1"/>
              <a:t>　（８）自社・他社の特許情報の管理体制（特許の内容へのアクセスの容易性）</a:t>
            </a:r>
          </a:p>
          <a:p>
            <a:r>
              <a:rPr lang="ja-JP" altLang="en-US" sz="2000" b="1"/>
              <a:t>　（９）特許権を活用する担当部署の士気と知識・能力</a:t>
            </a:r>
          </a:p>
          <a:p>
            <a:r>
              <a:rPr lang="ja-JP" altLang="en-US" sz="2000" b="1"/>
              <a:t>（１０）特許権を活用する担当部署の社内的な地位の高さ</a:t>
            </a:r>
          </a:p>
          <a:p>
            <a:r>
              <a:rPr lang="ja-JP" altLang="en-US" sz="2000" b="1"/>
              <a:t>（１１）特許権活用における意志決定体制と必要予算の確保の状態</a:t>
            </a:r>
          </a:p>
          <a:p>
            <a:r>
              <a:rPr lang="ja-JP" altLang="en-US" sz="2000" b="1"/>
              <a:t>（１２）特許権活用の担当部署と他の部門との協調体制の強さ</a:t>
            </a:r>
          </a:p>
          <a:p>
            <a:r>
              <a:rPr lang="ja-JP" altLang="en-US" sz="2000" b="1"/>
              <a:t>（１３）特許権活用担当部署の戦力についての世間の評判（間接的な戦力）</a:t>
            </a:r>
            <a:endParaRPr lang="ja-JP" altLang="en-US" b="1"/>
          </a:p>
          <a:p>
            <a:endParaRPr lang="en-US" altLang="ja-JP"/>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スライド番号プレースホルダ 3"/>
          <p:cNvSpPr>
            <a:spLocks noGrp="1"/>
          </p:cNvSpPr>
          <p:nvPr>
            <p:ph type="sldNum" sz="quarter" idx="12"/>
          </p:nvPr>
        </p:nvSpPr>
        <p:spPr>
          <a:noFill/>
        </p:spPr>
        <p:txBody>
          <a:bodyPr/>
          <a:lstStyle/>
          <a:p>
            <a:fld id="{34BFA9A4-B2BF-4D8A-810B-08A650E2AD79}" type="slidenum">
              <a:rPr lang="en-US" altLang="ja-JP"/>
              <a:pPr/>
              <a:t>6</a:t>
            </a:fld>
            <a:endParaRPr lang="en-US" altLang="ja-JP"/>
          </a:p>
        </p:txBody>
      </p:sp>
      <p:sp>
        <p:nvSpPr>
          <p:cNvPr id="7171" name="Text Box 2"/>
          <p:cNvSpPr txBox="1">
            <a:spLocks noChangeArrowheads="1"/>
          </p:cNvSpPr>
          <p:nvPr/>
        </p:nvSpPr>
        <p:spPr bwMode="auto">
          <a:xfrm>
            <a:off x="457200" y="990600"/>
            <a:ext cx="8258175" cy="4838700"/>
          </a:xfrm>
          <a:prstGeom prst="rect">
            <a:avLst/>
          </a:prstGeom>
          <a:noFill/>
          <a:ln w="9525">
            <a:noFill/>
            <a:miter lim="800000"/>
            <a:headEnd/>
            <a:tailEnd/>
          </a:ln>
        </p:spPr>
        <p:txBody>
          <a:bodyPr>
            <a:spAutoFit/>
          </a:bodyPr>
          <a:lstStyle/>
          <a:p>
            <a:r>
              <a:rPr lang="en-US" altLang="ja-JP"/>
              <a:t>【</a:t>
            </a:r>
            <a:r>
              <a:rPr lang="ja-JP" altLang="en-US"/>
              <a:t>特許パワーを表現する数式</a:t>
            </a:r>
            <a:r>
              <a:rPr lang="en-US" altLang="ja-JP"/>
              <a:t>】</a:t>
            </a:r>
          </a:p>
          <a:p>
            <a:endParaRPr lang="en-US" altLang="ja-JP"/>
          </a:p>
          <a:p>
            <a:r>
              <a:rPr lang="ja-JP" altLang="en-US"/>
              <a:t>特許パワーを数式であえて表現すると、次のようになる。</a:t>
            </a:r>
          </a:p>
          <a:p>
            <a:r>
              <a:rPr lang="ja-JP" altLang="en-US"/>
              <a:t>特許パワー＝（特許権の強さ）</a:t>
            </a:r>
            <a:r>
              <a:rPr lang="en-US" altLang="ja-JP"/>
              <a:t>×</a:t>
            </a:r>
            <a:r>
              <a:rPr lang="ja-JP" altLang="en-US"/>
              <a:t>（特許部門の侵害摘発能力）</a:t>
            </a:r>
            <a:r>
              <a:rPr lang="en-US" altLang="ja-JP"/>
              <a:t>×</a:t>
            </a:r>
            <a:r>
              <a:rPr lang="ja-JP" altLang="en-US"/>
              <a:t>（訴訟能力＋交渉能力）</a:t>
            </a:r>
          </a:p>
          <a:p>
            <a:endParaRPr lang="ja-JP" altLang="en-US"/>
          </a:p>
          <a:p>
            <a:r>
              <a:rPr lang="ja-JP" altLang="en-US"/>
              <a:t>広い特許権を多数保有していれば、（特許権の強さ）は大となる。競合企業の商品が自社の特許権を侵害している証拠をつかむ能力と体制が充分に整備されて運用されていれば、（知財部門の侵害摘発能力）は大となる。また、侵害企業に対する訴訟を実行する能力や直接に相手と交渉する能力が高ければ、（訴訟能力＋交渉能力）は、高くなる。</a:t>
            </a:r>
          </a:p>
          <a:p>
            <a:endParaRPr lang="en-US" altLang="ja-JP"/>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スライド番号プレースホルダ 3"/>
          <p:cNvSpPr>
            <a:spLocks noGrp="1"/>
          </p:cNvSpPr>
          <p:nvPr>
            <p:ph type="sldNum" sz="quarter" idx="12"/>
          </p:nvPr>
        </p:nvSpPr>
        <p:spPr>
          <a:noFill/>
        </p:spPr>
        <p:txBody>
          <a:bodyPr/>
          <a:lstStyle/>
          <a:p>
            <a:fld id="{D19A4DF3-DC03-4BF1-8C5A-6F28C5086A77}" type="slidenum">
              <a:rPr lang="en-US" altLang="ja-JP"/>
              <a:pPr/>
              <a:t>7</a:t>
            </a:fld>
            <a:endParaRPr lang="en-US" altLang="ja-JP"/>
          </a:p>
        </p:txBody>
      </p:sp>
      <p:sp>
        <p:nvSpPr>
          <p:cNvPr id="8195" name="Rectangle 2"/>
          <p:cNvSpPr>
            <a:spLocks noChangeArrowheads="1"/>
          </p:cNvSpPr>
          <p:nvPr/>
        </p:nvSpPr>
        <p:spPr bwMode="auto">
          <a:xfrm>
            <a:off x="533400" y="457200"/>
            <a:ext cx="7924800" cy="5934075"/>
          </a:xfrm>
          <a:prstGeom prst="rect">
            <a:avLst/>
          </a:prstGeom>
          <a:noFill/>
          <a:ln w="9525">
            <a:noFill/>
            <a:miter lim="800000"/>
            <a:headEnd/>
            <a:tailEnd/>
          </a:ln>
        </p:spPr>
        <p:txBody>
          <a:bodyPr>
            <a:spAutoFit/>
          </a:bodyPr>
          <a:lstStyle/>
          <a:p>
            <a:r>
              <a:rPr lang="en-US" altLang="ja-JP"/>
              <a:t>【</a:t>
            </a:r>
            <a:r>
              <a:rPr lang="ja-JP" altLang="en-US"/>
              <a:t>特許パワーの配置とは何か？</a:t>
            </a:r>
            <a:r>
              <a:rPr lang="en-US" altLang="ja-JP"/>
              <a:t>】</a:t>
            </a:r>
          </a:p>
          <a:p>
            <a:r>
              <a:rPr lang="ja-JP" altLang="en-US"/>
              <a:t>特許を用いた企業間競争の舞台での上記の特許パワーを決める諸要因の分布である。</a:t>
            </a:r>
          </a:p>
          <a:p>
            <a:r>
              <a:rPr lang="ja-JP" altLang="en-US"/>
              <a:t>特許を用いた企業間競争の舞台とは、国とマーケットドメインで張られる仮想的な空間である。</a:t>
            </a:r>
          </a:p>
          <a:p>
            <a:r>
              <a:rPr lang="ja-JP" altLang="en-US"/>
              <a:t>この特許パワーをいかに配置するかは、特許を用いた企業間競争の目的や自社の技術開発の特性や国の魅力度やマーケットの魅力度や利用可能な資金・人材などに関係する。</a:t>
            </a:r>
          </a:p>
          <a:p>
            <a:r>
              <a:rPr lang="ja-JP" altLang="en-US"/>
              <a:t>マーケットの魅力度としては、マーケットが成長しつつあるのかどうかや、マーケットは客が強いのか供給者が強いのか、参入障壁は高いのかどうか、特許権の活用がしやすいのかどうかなどを考察しなければならない。</a:t>
            </a:r>
          </a:p>
          <a:p>
            <a:r>
              <a:rPr lang="ja-JP" altLang="en-US"/>
              <a:t>特許を用いた企業間競争の舞台には、戦略的な要衝の地が点在する。すなわち、多くのマーケットで決定的に重要な技術の特許権である。今はやりのマルチメディアでは、「画像圧縮技術」がこれに相当する。</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スライド番号プレースホルダ 3"/>
          <p:cNvSpPr>
            <a:spLocks noGrp="1"/>
          </p:cNvSpPr>
          <p:nvPr>
            <p:ph type="sldNum" sz="quarter" idx="12"/>
          </p:nvPr>
        </p:nvSpPr>
        <p:spPr>
          <a:noFill/>
        </p:spPr>
        <p:txBody>
          <a:bodyPr/>
          <a:lstStyle/>
          <a:p>
            <a:fld id="{4976BB01-0F6E-4ADD-868F-A7F36D632787}" type="slidenum">
              <a:rPr lang="en-US" altLang="ja-JP"/>
              <a:pPr/>
              <a:t>8</a:t>
            </a:fld>
            <a:endParaRPr lang="en-US" altLang="ja-JP"/>
          </a:p>
        </p:txBody>
      </p:sp>
      <p:sp>
        <p:nvSpPr>
          <p:cNvPr id="9219" name="Text Box 3"/>
          <p:cNvSpPr txBox="1">
            <a:spLocks noChangeArrowheads="1"/>
          </p:cNvSpPr>
          <p:nvPr/>
        </p:nvSpPr>
        <p:spPr bwMode="auto">
          <a:xfrm>
            <a:off x="457200" y="685800"/>
            <a:ext cx="8169275" cy="822325"/>
          </a:xfrm>
          <a:prstGeom prst="rect">
            <a:avLst/>
          </a:prstGeom>
          <a:noFill/>
          <a:ln w="9525">
            <a:noFill/>
            <a:miter lim="800000"/>
            <a:headEnd/>
            <a:tailEnd/>
          </a:ln>
        </p:spPr>
        <p:txBody>
          <a:bodyPr>
            <a:spAutoFit/>
          </a:bodyPr>
          <a:lstStyle/>
          <a:p>
            <a:r>
              <a:rPr lang="ja-JP" altLang="en-US"/>
              <a:t>特許パワーの活用の形態は、防御、攻撃、威圧、宣伝、提携の５形態である。</a:t>
            </a:r>
          </a:p>
        </p:txBody>
      </p:sp>
      <p:sp>
        <p:nvSpPr>
          <p:cNvPr id="9220" name="Text Box 4"/>
          <p:cNvSpPr txBox="1">
            <a:spLocks noChangeArrowheads="1"/>
          </p:cNvSpPr>
          <p:nvPr/>
        </p:nvSpPr>
        <p:spPr bwMode="auto">
          <a:xfrm>
            <a:off x="609600" y="1905000"/>
            <a:ext cx="8077200" cy="4368800"/>
          </a:xfrm>
          <a:prstGeom prst="rect">
            <a:avLst/>
          </a:prstGeom>
          <a:solidFill>
            <a:srgbClr val="FFCCFF"/>
          </a:solidFill>
          <a:ln w="9525">
            <a:solidFill>
              <a:schemeClr val="tx1"/>
            </a:solidFill>
            <a:miter lim="800000"/>
            <a:headEnd/>
            <a:tailEnd/>
          </a:ln>
        </p:spPr>
        <p:txBody>
          <a:bodyPr>
            <a:spAutoFit/>
          </a:bodyPr>
          <a:lstStyle/>
          <a:p>
            <a:r>
              <a:rPr lang="ja-JP" altLang="en-US" sz="2000"/>
              <a:t>この５形態では、最も上策は「提携」である。最も下策は「防御」である。提携では、自分の事業領域を侵食される事もなく、自分の特許権について実施権を与えるのでもなく、補完関係にある相手先との協力によって、自分の事業領域の拡大や、自分の事業競争力の増大が図れる。</a:t>
            </a:r>
          </a:p>
          <a:p>
            <a:endParaRPr lang="ja-JP" altLang="en-US" sz="2000"/>
          </a:p>
          <a:p>
            <a:r>
              <a:rPr lang="ja-JP" altLang="en-US" sz="2000"/>
              <a:t>従って、提携が最も良い。宣伝と威圧は、これによって競合企業が事業撤退したり、顧客が自社の特許権を尊重してくれて、自社の製品を優先的に購入してくれるならば、特許パワーの活用にかかる投資の割には効果が大きいことになる。しかし、宣伝や威圧だけでそのような効果があがる事は少ない。</a:t>
            </a:r>
          </a:p>
          <a:p>
            <a:r>
              <a:rPr lang="ja-JP" altLang="en-US" sz="2000"/>
              <a:t>防御とは、自社の事業領域に進出してくる相手があったとしても、自社の特許権は何も用いずに、相手から特許権で攻撃を受けた場合にのみ反撃に特許権を用いるというものである。これでは、事業を特許権で守るという特許権の基本機能が発揮できていないので最も下策である。</a:t>
            </a:r>
            <a:endParaRPr lang="ja-JP"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スライド番号プレースホルダ 3"/>
          <p:cNvSpPr>
            <a:spLocks noGrp="1"/>
          </p:cNvSpPr>
          <p:nvPr>
            <p:ph type="sldNum" sz="quarter" idx="12"/>
          </p:nvPr>
        </p:nvSpPr>
        <p:spPr>
          <a:noFill/>
        </p:spPr>
        <p:txBody>
          <a:bodyPr/>
          <a:lstStyle/>
          <a:p>
            <a:fld id="{F0C972D4-C9EB-4C28-BB3F-B4ED4E1D9E4F}" type="slidenum">
              <a:rPr lang="en-US" altLang="ja-JP"/>
              <a:pPr/>
              <a:t>9</a:t>
            </a:fld>
            <a:endParaRPr lang="en-US" altLang="ja-JP"/>
          </a:p>
        </p:txBody>
      </p:sp>
      <p:sp>
        <p:nvSpPr>
          <p:cNvPr id="10243" name="Text Box 2"/>
          <p:cNvSpPr txBox="1">
            <a:spLocks noChangeArrowheads="1"/>
          </p:cNvSpPr>
          <p:nvPr/>
        </p:nvSpPr>
        <p:spPr bwMode="auto">
          <a:xfrm>
            <a:off x="381000" y="609600"/>
            <a:ext cx="8397875" cy="5568950"/>
          </a:xfrm>
          <a:prstGeom prst="rect">
            <a:avLst/>
          </a:prstGeom>
          <a:noFill/>
          <a:ln w="9525">
            <a:noFill/>
            <a:miter lim="800000"/>
            <a:headEnd/>
            <a:tailEnd/>
          </a:ln>
        </p:spPr>
        <p:txBody>
          <a:bodyPr>
            <a:spAutoFit/>
          </a:bodyPr>
          <a:lstStyle/>
          <a:p>
            <a:r>
              <a:rPr lang="en-US" altLang="ja-JP"/>
              <a:t>【</a:t>
            </a:r>
            <a:r>
              <a:rPr lang="ja-JP" altLang="en-US"/>
              <a:t>特許パワーの構築から活用までの概要</a:t>
            </a:r>
            <a:r>
              <a:rPr lang="en-US" altLang="ja-JP"/>
              <a:t>】</a:t>
            </a:r>
          </a:p>
          <a:p>
            <a:r>
              <a:rPr lang="ja-JP" altLang="en-US"/>
              <a:t>　（１）発明の抽出および創造</a:t>
            </a:r>
          </a:p>
          <a:p>
            <a:r>
              <a:rPr lang="ja-JP" altLang="en-US"/>
              <a:t>　（２）事業観点からの発明の評価と出願計画の作成</a:t>
            </a:r>
          </a:p>
          <a:p>
            <a:r>
              <a:rPr lang="ja-JP" altLang="en-US"/>
              <a:t>　（３）出願仕様の決定</a:t>
            </a:r>
          </a:p>
          <a:p>
            <a:r>
              <a:rPr lang="ja-JP" altLang="en-US"/>
              <a:t>　（４）特許出願書類の作成と出願</a:t>
            </a:r>
          </a:p>
          <a:p>
            <a:r>
              <a:rPr lang="ja-JP" altLang="en-US"/>
              <a:t>　（５）マーケット情報の収集と、それに基づいた出願後の特許の評価</a:t>
            </a:r>
          </a:p>
          <a:p>
            <a:r>
              <a:rPr lang="ja-JP" altLang="en-US"/>
              <a:t>　（６）特許出願の権利化の活動</a:t>
            </a:r>
          </a:p>
          <a:p>
            <a:r>
              <a:rPr lang="ja-JP" altLang="en-US"/>
              <a:t>　（７）他社製品の侵害摘発による侵害の証拠の収集</a:t>
            </a:r>
          </a:p>
          <a:p>
            <a:r>
              <a:rPr lang="ja-JP" altLang="en-US"/>
              <a:t>　（８）権利行使の計画の立案と実行および契約の締結</a:t>
            </a:r>
          </a:p>
          <a:p>
            <a:r>
              <a:rPr lang="ja-JP" altLang="en-US"/>
              <a:t>　（９）最終段階としての訴訟の実行および契約の締結</a:t>
            </a:r>
          </a:p>
          <a:p>
            <a:r>
              <a:rPr lang="ja-JP" altLang="en-US"/>
              <a:t>　（１０）ライセンシーの事業活動の監視と契約の運用</a:t>
            </a:r>
          </a:p>
          <a:p>
            <a:r>
              <a:rPr lang="ja-JP" altLang="en-US"/>
              <a:t>　（１１）契約の改訂の策の検討と実行および契約の他分野への利用</a:t>
            </a:r>
          </a:p>
          <a:p>
            <a:endParaRPr lang="en-US" altLang="ja-JP"/>
          </a:p>
        </p:txBody>
      </p:sp>
    </p:spTree>
  </p:cSld>
  <p:clrMapOvr>
    <a:masterClrMapping/>
  </p:clrMapOvr>
</p:sld>
</file>

<file path=ppt/theme/theme1.xml><?xml version="1.0" encoding="utf-8"?>
<a:theme xmlns:a="http://schemas.openxmlformats.org/drawingml/2006/main" name="Office テーマ">
  <a:themeElements>
    <a:clrScheme name="Office テーマ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テーマ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665</TotalTime>
  <Words>1510</Words>
  <Application>Microsoft Office PowerPoint</Application>
  <PresentationFormat>画面に合わせる (4:3)</PresentationFormat>
  <Paragraphs>219</Paragraphs>
  <Slides>15</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15</vt:i4>
      </vt:variant>
    </vt:vector>
  </HeadingPairs>
  <TitlesOfParts>
    <vt:vector size="22" baseType="lpstr">
      <vt:lpstr>Times New Roman</vt:lpstr>
      <vt:lpstr>ＭＳ Ｐゴシック</vt:lpstr>
      <vt:lpstr>Arial</vt:lpstr>
      <vt:lpstr>ＭＳ Ｐ明朝</vt:lpstr>
      <vt:lpstr>HGP創英角ﾎﾟｯﾌﾟ体</vt:lpstr>
      <vt:lpstr>HGS創英角ﾎﾟｯﾌﾟ体</vt:lpstr>
      <vt:lpstr>Office テーマ</vt:lpstr>
      <vt:lpstr>スライド 1</vt:lpstr>
      <vt:lpstr>スライド 2</vt:lpstr>
      <vt:lpstr>スライド 3</vt:lpstr>
      <vt:lpstr>スライド 4</vt:lpstr>
      <vt:lpstr>スライド 5</vt:lpstr>
      <vt:lpstr>スライド 6</vt:lpstr>
      <vt:lpstr>スライド 7</vt:lpstr>
      <vt:lpstr>スライド 8</vt:lpstr>
      <vt:lpstr>スライド 9</vt:lpstr>
      <vt:lpstr>スライド 10</vt:lpstr>
      <vt:lpstr>スライド 11</vt:lpstr>
      <vt:lpstr>スライド 12</vt:lpstr>
      <vt:lpstr>スライド 13</vt:lpstr>
      <vt:lpstr>スライド 14</vt:lpstr>
      <vt:lpstr>スライド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ｽﾗｲﾄﾞ ﾀｲﾄﾙなし</dc:title>
  <dc:creator>Atsushi Hisano</dc:creator>
  <dc:description>特許戦略工学分科会の第1回会合での説明資料</dc:description>
  <cp:lastModifiedBy>久野敦司</cp:lastModifiedBy>
  <cp:revision>102</cp:revision>
  <dcterms:created xsi:type="dcterms:W3CDTF">2003-09-21T02:04:13Z</dcterms:created>
  <dcterms:modified xsi:type="dcterms:W3CDTF">2015-03-21T00:39:06Z</dcterms:modified>
</cp:coreProperties>
</file>